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8D31BF-3E26-FFBF-3281-3653C488B448}" v="1015" dt="2024-07-25T20:01:40.5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EFF2-0EAA-45B7-9E30-3F005C7AB6DC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F0F-A3F4-4396-9206-8A7A7B272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283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EFF2-0EAA-45B7-9E30-3F005C7AB6DC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F0F-A3F4-4396-9206-8A7A7B272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090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EFF2-0EAA-45B7-9E30-3F005C7AB6DC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F0F-A3F4-4396-9206-8A7A7B272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107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EFF2-0EAA-45B7-9E30-3F005C7AB6DC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F0F-A3F4-4396-9206-8A7A7B272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728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EFF2-0EAA-45B7-9E30-3F005C7AB6DC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F0F-A3F4-4396-9206-8A7A7B272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775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EFF2-0EAA-45B7-9E30-3F005C7AB6DC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F0F-A3F4-4396-9206-8A7A7B272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381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EFF2-0EAA-45B7-9E30-3F005C7AB6DC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F0F-A3F4-4396-9206-8A7A7B272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758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EFF2-0EAA-45B7-9E30-3F005C7AB6DC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F0F-A3F4-4396-9206-8A7A7B272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296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EFF2-0EAA-45B7-9E30-3F005C7AB6DC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F0F-A3F4-4396-9206-8A7A7B272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69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EFF2-0EAA-45B7-9E30-3F005C7AB6DC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F0F-A3F4-4396-9206-8A7A7B272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288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EFF2-0EAA-45B7-9E30-3F005C7AB6DC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F0F-A3F4-4396-9206-8A7A7B272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092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4EFF2-0EAA-45B7-9E30-3F005C7AB6DC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BAF0F-A3F4-4396-9206-8A7A7B272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132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68"/>
          <p:cNvGrpSpPr/>
          <p:nvPr/>
        </p:nvGrpSpPr>
        <p:grpSpPr>
          <a:xfrm>
            <a:off x="4159212" y="543046"/>
            <a:ext cx="7125216" cy="5735988"/>
            <a:chOff x="4449210" y="3133914"/>
            <a:chExt cx="7125216" cy="5735988"/>
          </a:xfrm>
        </p:grpSpPr>
        <p:grpSp>
          <p:nvGrpSpPr>
            <p:cNvPr id="68" name="Group 67"/>
            <p:cNvGrpSpPr/>
            <p:nvPr/>
          </p:nvGrpSpPr>
          <p:grpSpPr>
            <a:xfrm>
              <a:off x="4449210" y="3181902"/>
              <a:ext cx="7125216" cy="5688000"/>
              <a:chOff x="4449210" y="3181902"/>
              <a:chExt cx="7125216" cy="5688000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>
                <a:off x="4449210" y="3336986"/>
                <a:ext cx="7125216" cy="277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9" name="Group 18"/>
              <p:cNvGrpSpPr/>
              <p:nvPr/>
            </p:nvGrpSpPr>
            <p:grpSpPr>
              <a:xfrm>
                <a:off x="5606994" y="3181902"/>
                <a:ext cx="5555155" cy="5688000"/>
                <a:chOff x="6338614" y="2735292"/>
                <a:chExt cx="4936111" cy="3322101"/>
              </a:xfrm>
            </p:grpSpPr>
            <p:cxnSp>
              <p:nvCxnSpPr>
                <p:cNvPr id="17" name="Straight Connector 16"/>
                <p:cNvCxnSpPr/>
                <p:nvPr/>
              </p:nvCxnSpPr>
              <p:spPr>
                <a:xfrm flipH="1">
                  <a:off x="6338614" y="2735292"/>
                  <a:ext cx="11867" cy="3322101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7581542" y="2735292"/>
                  <a:ext cx="12038" cy="3322101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>
                  <a:off x="8812602" y="2735292"/>
                  <a:ext cx="27328" cy="3322101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 flipH="1">
                  <a:off x="11272831" y="2735292"/>
                  <a:ext cx="1894" cy="3322101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>
                  <a:off x="10043663" y="2735292"/>
                  <a:ext cx="4540" cy="3322101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2" name="TextBox 61"/>
            <p:cNvSpPr txBox="1"/>
            <p:nvPr/>
          </p:nvSpPr>
          <p:spPr>
            <a:xfrm>
              <a:off x="4787455" y="3133914"/>
              <a:ext cx="486000" cy="2160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GB" sz="900" b="1" dirty="0"/>
                <a:t>Year 1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081093" y="3133914"/>
              <a:ext cx="486000" cy="2160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GB" sz="900" b="1" dirty="0"/>
                <a:t>Year 2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417865" y="3133914"/>
              <a:ext cx="486000" cy="2160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GB" sz="900" b="1" dirty="0"/>
                <a:t>Year 3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8836649" y="3133914"/>
              <a:ext cx="486000" cy="2160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GB" sz="900" b="1" dirty="0"/>
                <a:t>Year 4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0212373" y="3133914"/>
              <a:ext cx="486000" cy="2160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GB" sz="900" b="1" dirty="0"/>
                <a:t>Year 5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607520" y="-34671"/>
            <a:ext cx="104938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RESTORE TRIAL PATIENT JOURNEY – RCT – FOR PIS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916168" y="3244041"/>
            <a:ext cx="1722004" cy="101571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lIns="36000" rIns="36000" rtlCol="0" anchor="ctr"/>
          <a:lstStyle/>
          <a:p>
            <a:pPr algn="ctr"/>
            <a:r>
              <a:rPr lang="en-GB" sz="1050" dirty="0"/>
              <a:t>SCREENING AND BASELINE PROCEDURES</a:t>
            </a:r>
            <a:endParaRPr lang="en-GB" sz="1050" b="1" u="sng" dirty="0"/>
          </a:p>
        </p:txBody>
      </p:sp>
      <p:sp>
        <p:nvSpPr>
          <p:cNvPr id="21" name="Rounded Rectangle 20"/>
          <p:cNvSpPr/>
          <p:nvPr/>
        </p:nvSpPr>
        <p:spPr>
          <a:xfrm>
            <a:off x="3867166" y="1365806"/>
            <a:ext cx="253209" cy="412214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dirty="0"/>
              <a:t>Random Allocation</a:t>
            </a:r>
          </a:p>
        </p:txBody>
      </p:sp>
      <p:sp>
        <p:nvSpPr>
          <p:cNvPr id="32" name="Right Arrow 31"/>
          <p:cNvSpPr/>
          <p:nvPr/>
        </p:nvSpPr>
        <p:spPr>
          <a:xfrm>
            <a:off x="4270122" y="1266434"/>
            <a:ext cx="4823593" cy="355745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36000" tIns="18000" rIns="36000" bIns="18000" rtlCol="0" anchor="ctr"/>
          <a:lstStyle/>
          <a:p>
            <a:pPr algn="ctr"/>
            <a:r>
              <a:rPr lang="en-GB" sz="1200" dirty="0"/>
              <a:t>Early surgery arm assessments (100 pts)</a:t>
            </a:r>
          </a:p>
        </p:txBody>
      </p:sp>
      <p:sp>
        <p:nvSpPr>
          <p:cNvPr id="44" name="Right Arrow 43"/>
          <p:cNvSpPr/>
          <p:nvPr/>
        </p:nvSpPr>
        <p:spPr>
          <a:xfrm>
            <a:off x="4269606" y="3723226"/>
            <a:ext cx="6199317" cy="355745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tIns="18000" rIns="36000" bIns="18000" rtlCol="0" anchor="ctr"/>
          <a:lstStyle/>
          <a:p>
            <a:pPr algn="ctr"/>
            <a:r>
              <a:rPr lang="en-GB" sz="1200" dirty="0"/>
              <a:t>Late surgery arm assessments (100 pts)</a:t>
            </a:r>
          </a:p>
        </p:txBody>
      </p:sp>
      <p:grpSp>
        <p:nvGrpSpPr>
          <p:cNvPr id="95" name="Group 94"/>
          <p:cNvGrpSpPr/>
          <p:nvPr/>
        </p:nvGrpSpPr>
        <p:grpSpPr>
          <a:xfrm>
            <a:off x="4292569" y="1795511"/>
            <a:ext cx="4933789" cy="1460202"/>
            <a:chOff x="4058959" y="1813731"/>
            <a:chExt cx="4933789" cy="1460202"/>
          </a:xfrm>
          <a:solidFill>
            <a:schemeClr val="bg1"/>
          </a:solidFill>
        </p:grpSpPr>
        <p:cxnSp>
          <p:nvCxnSpPr>
            <p:cNvPr id="83" name="Straight Arrow Connector 82"/>
            <p:cNvCxnSpPr>
              <a:stCxn id="53" idx="3"/>
              <a:endCxn id="54" idx="1"/>
            </p:cNvCxnSpPr>
            <p:nvPr/>
          </p:nvCxnSpPr>
          <p:spPr>
            <a:xfrm>
              <a:off x="6081093" y="2110731"/>
              <a:ext cx="2317655" cy="0"/>
            </a:xfrm>
            <a:prstGeom prst="straightConnector1">
              <a:avLst/>
            </a:prstGeom>
            <a:grpFill/>
            <a:ln w="19050"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28" name="Rounded Rectangle 27"/>
            <p:cNvSpPr/>
            <p:nvPr/>
          </p:nvSpPr>
          <p:spPr>
            <a:xfrm>
              <a:off x="4256055" y="2679933"/>
              <a:ext cx="594000" cy="594000"/>
            </a:xfrm>
            <a:prstGeom prst="roundRect">
              <a:avLst/>
            </a:prstGeom>
            <a:grpFill/>
            <a:ln w="1905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lIns="18000" rIns="18000" rtlCol="0" anchor="t"/>
            <a:lstStyle/>
            <a:p>
              <a:pPr algn="ctr"/>
              <a:r>
                <a:rPr lang="en-GB" sz="950" dirty="0"/>
                <a:t>SURGERY WITHIN 3 MONTHS</a:t>
              </a:r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4448315" y="1813731"/>
              <a:ext cx="522000" cy="594000"/>
            </a:xfrm>
            <a:prstGeom prst="roundRect">
              <a:avLst/>
            </a:prstGeom>
            <a:grpFill/>
            <a:ln w="19050">
              <a:solidFill>
                <a:schemeClr val="accent1"/>
              </a:solidFill>
              <a:prstDash val="dash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18000" tIns="18000" rIns="18000" bIns="18000" rtlCol="0" anchor="t"/>
            <a:lstStyle/>
            <a:p>
              <a:pPr algn="ctr"/>
              <a:r>
                <a:rPr lang="en-GB" sz="900" u="sng" dirty="0"/>
                <a:t>Post-surgery</a:t>
              </a:r>
              <a:br>
                <a:rPr lang="en-GB" sz="900" u="sng" dirty="0"/>
              </a:br>
              <a:r>
                <a:rPr lang="en-GB" sz="900" u="sng" dirty="0"/>
                <a:t>CT scan</a:t>
              </a:r>
            </a:p>
            <a:p>
              <a:pPr algn="ctr"/>
              <a:endParaRPr lang="en-GB" sz="900" u="sng" dirty="0"/>
            </a:p>
            <a:p>
              <a:pPr algn="ctr"/>
              <a:endParaRPr lang="en-GB" sz="900" u="sng" dirty="0"/>
            </a:p>
            <a:p>
              <a:pPr algn="ctr"/>
              <a:endParaRPr lang="en-GB" sz="900" u="sng" dirty="0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4978108" y="1813731"/>
              <a:ext cx="522000" cy="594000"/>
            </a:xfrm>
            <a:prstGeom prst="roundRect">
              <a:avLst/>
            </a:prstGeom>
            <a:grpFill/>
            <a:ln w="19050">
              <a:solidFill>
                <a:schemeClr val="accent1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18000" tIns="18000" rIns="18000" bIns="18000" rtlCol="0" anchor="t"/>
            <a:lstStyle/>
            <a:p>
              <a:pPr algn="ctr"/>
              <a:r>
                <a:rPr lang="en-GB" sz="900" b="1" u="sng" dirty="0">
                  <a:solidFill>
                    <a:srgbClr val="7030A0"/>
                  </a:solidFill>
                </a:rPr>
                <a:t>*At 6 months post-surgery</a:t>
              </a:r>
              <a:endParaRPr lang="en-GB" sz="900" b="1" u="sng" baseline="30000" dirty="0">
                <a:solidFill>
                  <a:srgbClr val="7030A0"/>
                </a:solidFill>
              </a:endParaRPr>
            </a:p>
            <a:p>
              <a:pPr algn="ctr"/>
              <a:endParaRPr lang="en-GB" sz="900" b="1" u="sng" dirty="0">
                <a:solidFill>
                  <a:srgbClr val="7030A0"/>
                </a:solidFill>
              </a:endParaRPr>
            </a:p>
            <a:p>
              <a:pPr algn="ctr"/>
              <a:endParaRPr lang="en-GB" sz="900" b="1" u="sng" dirty="0">
                <a:solidFill>
                  <a:srgbClr val="7030A0"/>
                </a:solidFill>
              </a:endParaRPr>
            </a:p>
            <a:p>
              <a:pPr algn="ctr"/>
              <a:endParaRPr lang="en-GB" sz="900" b="1" u="sng" dirty="0">
                <a:solidFill>
                  <a:srgbClr val="7030A0"/>
                </a:solidFill>
              </a:endParaRPr>
            </a:p>
            <a:p>
              <a:pPr algn="ctr"/>
              <a:endParaRPr lang="en-GB" sz="900" b="1" u="sng" dirty="0">
                <a:solidFill>
                  <a:srgbClr val="7030A0"/>
                </a:solidFill>
              </a:endParaRP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5494951" y="1813731"/>
              <a:ext cx="568724" cy="594000"/>
            </a:xfrm>
            <a:prstGeom prst="roundRect">
              <a:avLst/>
            </a:prstGeom>
            <a:grpFill/>
            <a:ln w="19050">
              <a:solidFill>
                <a:schemeClr val="accent1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18000" tIns="18000" rIns="18000" bIns="18000" rtlCol="0" anchor="t"/>
            <a:lstStyle/>
            <a:p>
              <a:pPr algn="ctr"/>
              <a:r>
                <a:rPr lang="en-GB" sz="900" u="sng" dirty="0"/>
                <a:t>At 12 months post-surgery</a:t>
              </a:r>
            </a:p>
            <a:p>
              <a:pPr algn="ctr"/>
              <a:endParaRPr lang="en-GB" sz="900" u="sng" dirty="0"/>
            </a:p>
            <a:p>
              <a:pPr algn="ctr"/>
              <a:endParaRPr lang="en-GB" sz="900" u="sng" dirty="0"/>
            </a:p>
            <a:p>
              <a:pPr algn="ctr"/>
              <a:endParaRPr lang="en-GB" sz="900" u="sng" dirty="0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8398748" y="1813731"/>
              <a:ext cx="594000" cy="594000"/>
            </a:xfrm>
            <a:prstGeom prst="roundRect">
              <a:avLst/>
            </a:prstGeom>
            <a:grpFill/>
            <a:ln w="19050">
              <a:solidFill>
                <a:schemeClr val="accent1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18000" tIns="18000" rIns="18000" bIns="18000" rtlCol="0" anchor="t"/>
            <a:lstStyle/>
            <a:p>
              <a:pPr algn="ctr"/>
              <a:r>
                <a:rPr lang="en-GB" sz="900" u="sng" dirty="0"/>
                <a:t>At 3 years</a:t>
              </a:r>
              <a:br>
                <a:rPr lang="en-GB" sz="900" u="sng" dirty="0"/>
              </a:br>
              <a:r>
                <a:rPr lang="en-GB" sz="900" u="sng" dirty="0"/>
                <a:t>post surgery</a:t>
              </a:r>
            </a:p>
            <a:p>
              <a:pPr algn="ctr"/>
              <a:endParaRPr lang="en-GB" sz="900" u="sng" dirty="0"/>
            </a:p>
            <a:p>
              <a:pPr algn="ctr"/>
              <a:endParaRPr lang="en-GB" sz="900" u="sng" dirty="0"/>
            </a:p>
            <a:p>
              <a:pPr algn="ctr"/>
              <a:endParaRPr lang="en-GB" sz="900" u="sng" dirty="0"/>
            </a:p>
          </p:txBody>
        </p:sp>
        <p:cxnSp>
          <p:nvCxnSpPr>
            <p:cNvPr id="71" name="Straight Arrow Connector 70"/>
            <p:cNvCxnSpPr>
              <a:endCxn id="28" idx="1"/>
            </p:cNvCxnSpPr>
            <p:nvPr/>
          </p:nvCxnSpPr>
          <p:spPr>
            <a:xfrm>
              <a:off x="4058959" y="2976933"/>
              <a:ext cx="197096" cy="0"/>
            </a:xfrm>
            <a:prstGeom prst="straightConnector1">
              <a:avLst/>
            </a:prstGeom>
            <a:grpFill/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Elbow Connector 80"/>
            <p:cNvCxnSpPr>
              <a:stCxn id="28" idx="0"/>
            </p:cNvCxnSpPr>
            <p:nvPr/>
          </p:nvCxnSpPr>
          <p:spPr>
            <a:xfrm rot="5400000" flipH="1" flipV="1">
              <a:off x="4495084" y="2465702"/>
              <a:ext cx="272202" cy="156260"/>
            </a:xfrm>
            <a:prstGeom prst="bentConnector3">
              <a:avLst>
                <a:gd name="adj1" fmla="val 50000"/>
              </a:avLst>
            </a:prstGeom>
            <a:grpFill/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>
            <a:off x="4356736" y="4078926"/>
            <a:ext cx="6098637" cy="1453686"/>
            <a:chOff x="4304149" y="3520801"/>
            <a:chExt cx="6098637" cy="1453686"/>
          </a:xfrm>
        </p:grpSpPr>
        <p:sp>
          <p:nvSpPr>
            <p:cNvPr id="26" name="Rounded Rectangle 25"/>
            <p:cNvSpPr/>
            <p:nvPr/>
          </p:nvSpPr>
          <p:spPr>
            <a:xfrm>
              <a:off x="4502339" y="3520801"/>
              <a:ext cx="594000" cy="594000"/>
            </a:xfrm>
            <a:prstGeom prst="round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rIns="36000" rtlCol="0" anchor="t"/>
            <a:lstStyle/>
            <a:p>
              <a:pPr algn="ctr"/>
              <a:r>
                <a:rPr lang="en-GB" sz="900" b="1" u="sng" dirty="0">
                  <a:solidFill>
                    <a:srgbClr val="7030A0"/>
                  </a:solidFill>
                </a:rPr>
                <a:t>*At</a:t>
              </a:r>
              <a:br>
                <a:rPr lang="en-GB" sz="900" b="1" u="sng" dirty="0">
                  <a:solidFill>
                    <a:srgbClr val="7030A0"/>
                  </a:solidFill>
                </a:rPr>
              </a:br>
              <a:r>
                <a:rPr lang="en-GB" sz="900" b="1" u="sng" dirty="0">
                  <a:solidFill>
                    <a:srgbClr val="7030A0"/>
                  </a:solidFill>
                </a:rPr>
                <a:t>6 months</a:t>
              </a:r>
              <a:endParaRPr lang="en-GB" sz="900" b="1" baseline="30000" dirty="0">
                <a:solidFill>
                  <a:srgbClr val="7030A0"/>
                </a:solidFill>
              </a:endParaRPr>
            </a:p>
            <a:p>
              <a:pPr marL="85725" indent="-85725">
                <a:buFont typeface="Arial" panose="020B0604020202020204" pitchFamily="34" charset="0"/>
                <a:buChar char="•"/>
              </a:pPr>
              <a:endParaRPr lang="en-GB" sz="600" b="1" dirty="0">
                <a:solidFill>
                  <a:srgbClr val="7030A0"/>
                </a:solidFill>
              </a:endParaRPr>
            </a:p>
            <a:p>
              <a:pPr marL="85725" indent="-85725">
                <a:buFont typeface="Arial" panose="020B0604020202020204" pitchFamily="34" charset="0"/>
                <a:buChar char="•"/>
              </a:pPr>
              <a:endParaRPr lang="en-GB" sz="900" b="1" dirty="0">
                <a:solidFill>
                  <a:srgbClr val="7030A0"/>
                </a:solidFill>
              </a:endParaRPr>
            </a:p>
            <a:p>
              <a:endParaRPr lang="en-GB" sz="900" b="1" dirty="0">
                <a:solidFill>
                  <a:srgbClr val="7030A0"/>
                </a:solidFill>
              </a:endParaRP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5098928" y="3520801"/>
              <a:ext cx="594000" cy="594000"/>
            </a:xfrm>
            <a:prstGeom prst="round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rIns="36000" rtlCol="0" anchor="t"/>
            <a:lstStyle/>
            <a:p>
              <a:pPr algn="ctr"/>
              <a:r>
                <a:rPr lang="en-GB" sz="900" u="sng" dirty="0"/>
                <a:t>At</a:t>
              </a:r>
              <a:br>
                <a:rPr lang="en-GB" sz="900" u="sng" dirty="0"/>
              </a:br>
              <a:r>
                <a:rPr lang="en-GB" sz="900" u="sng" dirty="0"/>
                <a:t>12 months</a:t>
              </a:r>
              <a:endParaRPr lang="en-GB" sz="600" dirty="0"/>
            </a:p>
            <a:p>
              <a:pPr marL="85725" indent="-85725">
                <a:buFont typeface="Arial" panose="020B0604020202020204" pitchFamily="34" charset="0"/>
                <a:buChar char="•"/>
              </a:pPr>
              <a:endParaRPr lang="en-GB" sz="900" dirty="0"/>
            </a:p>
            <a:p>
              <a:endParaRPr lang="en-GB" sz="900" dirty="0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5321963" y="4380487"/>
              <a:ext cx="594000" cy="594000"/>
            </a:xfrm>
            <a:prstGeom prst="round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18000" rIns="18000" rtlCol="0" anchor="t"/>
            <a:lstStyle/>
            <a:p>
              <a:pPr algn="ctr"/>
              <a:r>
                <a:rPr lang="en-GB" sz="950" dirty="0"/>
                <a:t>SURGERY WITHIN 3 MONTHS</a:t>
              </a:r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5915181" y="4380487"/>
              <a:ext cx="522000" cy="594000"/>
            </a:xfrm>
            <a:prstGeom prst="roundRect">
              <a:avLst/>
            </a:prstGeom>
            <a:ln w="19050"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18000" tIns="18000" rIns="18000" bIns="18000" rtlCol="0" anchor="t"/>
            <a:lstStyle/>
            <a:p>
              <a:pPr algn="ctr"/>
              <a:r>
                <a:rPr lang="en-GB" sz="900" u="sng" dirty="0"/>
                <a:t>Post-surgery CT</a:t>
              </a:r>
              <a:endParaRPr lang="en-GB" sz="600" dirty="0"/>
            </a:p>
            <a:p>
              <a:pPr marL="85725" indent="-85725">
                <a:buFont typeface="Arial" panose="020B0604020202020204" pitchFamily="34" charset="0"/>
                <a:buChar char="•"/>
              </a:pPr>
              <a:endParaRPr lang="en-GB" sz="900" dirty="0"/>
            </a:p>
            <a:p>
              <a:endParaRPr lang="en-GB" sz="900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6437848" y="4380487"/>
              <a:ext cx="522000" cy="594000"/>
            </a:xfrm>
            <a:prstGeom prst="round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18000" tIns="18000" rIns="18000" bIns="18000" rtlCol="0" anchor="t"/>
            <a:lstStyle/>
            <a:p>
              <a:pPr algn="ctr"/>
              <a:r>
                <a:rPr lang="en-GB" sz="900" b="1" u="sng" dirty="0">
                  <a:solidFill>
                    <a:srgbClr val="7030A0"/>
                  </a:solidFill>
                </a:rPr>
                <a:t>*At 6 months post-surgery</a:t>
              </a:r>
            </a:p>
            <a:p>
              <a:pPr algn="ctr"/>
              <a:endParaRPr lang="en-GB" sz="900" b="1" u="sng" dirty="0">
                <a:solidFill>
                  <a:srgbClr val="7030A0"/>
                </a:solidFill>
              </a:endParaRPr>
            </a:p>
            <a:p>
              <a:pPr algn="ctr"/>
              <a:endParaRPr lang="en-GB" sz="900" b="1" u="sng" dirty="0">
                <a:solidFill>
                  <a:srgbClr val="7030A0"/>
                </a:solidFill>
              </a:endParaRPr>
            </a:p>
            <a:p>
              <a:pPr algn="ctr"/>
              <a:endParaRPr lang="en-GB" sz="900" b="1" u="sng" dirty="0">
                <a:solidFill>
                  <a:srgbClr val="7030A0"/>
                </a:solidFill>
              </a:endParaRP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6954433" y="4380487"/>
              <a:ext cx="594000" cy="594000"/>
            </a:xfrm>
            <a:prstGeom prst="round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18000" tIns="18000" rIns="18000" bIns="18000" rtlCol="0" anchor="t"/>
            <a:lstStyle/>
            <a:p>
              <a:pPr algn="ctr"/>
              <a:r>
                <a:rPr lang="en-GB" sz="900" u="sng" dirty="0"/>
                <a:t>At 12 months post-surgery </a:t>
              </a:r>
            </a:p>
            <a:p>
              <a:pPr algn="ctr"/>
              <a:endParaRPr lang="en-GB" sz="900" u="sng" dirty="0"/>
            </a:p>
            <a:p>
              <a:pPr algn="ctr"/>
              <a:endParaRPr lang="en-GB" sz="900" u="sng" dirty="0"/>
            </a:p>
            <a:p>
              <a:pPr algn="ctr"/>
              <a:endParaRPr lang="en-GB" sz="900" u="sng" dirty="0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9808786" y="4371624"/>
              <a:ext cx="594000" cy="594000"/>
            </a:xfrm>
            <a:prstGeom prst="round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18000" tIns="18000" rIns="18000" bIns="18000" rtlCol="0" anchor="t"/>
            <a:lstStyle/>
            <a:p>
              <a:pPr algn="ctr"/>
              <a:r>
                <a:rPr lang="en-GB" sz="900" u="sng" dirty="0"/>
                <a:t>At 3 years post-surgery</a:t>
              </a:r>
            </a:p>
            <a:p>
              <a:pPr algn="ctr"/>
              <a:endParaRPr lang="en-GB" sz="900" u="sng" dirty="0"/>
            </a:p>
            <a:p>
              <a:pPr algn="ctr"/>
              <a:endParaRPr lang="en-GB" sz="900" u="sng" dirty="0"/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>
              <a:off x="4304149" y="3817801"/>
              <a:ext cx="206555" cy="4485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9" name="Elbow Connector 78"/>
            <p:cNvCxnSpPr>
              <a:stCxn id="45" idx="2"/>
              <a:endCxn id="46" idx="0"/>
            </p:cNvCxnSpPr>
            <p:nvPr/>
          </p:nvCxnSpPr>
          <p:spPr>
            <a:xfrm rot="16200000" flipH="1">
              <a:off x="5374602" y="4136126"/>
              <a:ext cx="265686" cy="223035"/>
            </a:xfrm>
            <a:prstGeom prst="bentConnector3">
              <a:avLst>
                <a:gd name="adj1" fmla="val 50000"/>
              </a:avLst>
            </a:prstGeom>
            <a:ln w="19050"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>
              <a:stCxn id="49" idx="3"/>
              <a:endCxn id="50" idx="1"/>
            </p:cNvCxnSpPr>
            <p:nvPr/>
          </p:nvCxnSpPr>
          <p:spPr>
            <a:xfrm flipV="1">
              <a:off x="7731318" y="4668624"/>
              <a:ext cx="2077468" cy="8863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993785" y="2812319"/>
            <a:ext cx="1686687" cy="206740"/>
            <a:chOff x="2093404" y="3389876"/>
            <a:chExt cx="1567880" cy="132563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2093404" y="3522439"/>
              <a:ext cx="156788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2392317" y="3389876"/>
              <a:ext cx="970070" cy="11696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GB" sz="900" b="1" dirty="0"/>
                <a:t>Up to 6 months</a:t>
              </a:r>
            </a:p>
          </p:txBody>
        </p:sp>
      </p:grpSp>
      <p:sp>
        <p:nvSpPr>
          <p:cNvPr id="89" name="Rounded Rectangle 88"/>
          <p:cNvSpPr/>
          <p:nvPr/>
        </p:nvSpPr>
        <p:spPr>
          <a:xfrm>
            <a:off x="8991075" y="4938612"/>
            <a:ext cx="594000" cy="594000"/>
          </a:xfrm>
          <a:prstGeom prst="roundRect">
            <a:avLst/>
          </a:prstGeom>
          <a:ln w="1905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000" tIns="18000" rIns="18000" bIns="18000" rtlCol="0" anchor="t"/>
          <a:lstStyle/>
          <a:p>
            <a:pPr algn="ctr"/>
            <a:r>
              <a:rPr lang="en-GB" sz="900" u="sng" dirty="0"/>
              <a:t>NUSS bar removal  at 30-36 months</a:t>
            </a:r>
          </a:p>
          <a:p>
            <a:pPr algn="ctr"/>
            <a:endParaRPr lang="en-GB" sz="900" u="sng" dirty="0"/>
          </a:p>
          <a:p>
            <a:pPr algn="ctr"/>
            <a:endParaRPr lang="en-GB" sz="900" u="sng" dirty="0"/>
          </a:p>
          <a:p>
            <a:pPr algn="ctr"/>
            <a:endParaRPr lang="en-GB" sz="9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5458317" y="3482244"/>
            <a:ext cx="4651175" cy="230832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900" b="1" baseline="30000" dirty="0">
                <a:solidFill>
                  <a:srgbClr val="7030A0"/>
                </a:solidFill>
              </a:rPr>
              <a:t>*</a:t>
            </a:r>
            <a:r>
              <a:rPr lang="en-GB" sz="900" b="1" dirty="0">
                <a:solidFill>
                  <a:srgbClr val="7030A0"/>
                </a:solidFill>
              </a:rPr>
              <a:t>may be a phone call or email, doesn’t need a visit to clinic/hospital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7626081" y="1785611"/>
            <a:ext cx="594000" cy="594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8000" tIns="18000" rIns="18000" bIns="18000" rtlCol="0" anchor="t"/>
          <a:lstStyle/>
          <a:p>
            <a:pPr algn="ctr"/>
            <a:r>
              <a:rPr lang="en-GB" sz="900" u="sng" dirty="0"/>
              <a:t>NUSS bar removal  at 30-36 months</a:t>
            </a:r>
          </a:p>
          <a:p>
            <a:pPr algn="ctr"/>
            <a:endParaRPr lang="en-GB" sz="900" u="sng" dirty="0"/>
          </a:p>
          <a:p>
            <a:pPr algn="ctr"/>
            <a:endParaRPr lang="en-GB" sz="900" u="sng" dirty="0"/>
          </a:p>
          <a:p>
            <a:pPr algn="ctr"/>
            <a:endParaRPr lang="en-GB" sz="900" u="sng" dirty="0"/>
          </a:p>
        </p:txBody>
      </p:sp>
      <p:sp>
        <p:nvSpPr>
          <p:cNvPr id="55" name="Right Arrow 54"/>
          <p:cNvSpPr/>
          <p:nvPr/>
        </p:nvSpPr>
        <p:spPr>
          <a:xfrm>
            <a:off x="1991386" y="881483"/>
            <a:ext cx="7102329" cy="355745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18000" rIns="36000" bIns="18000" rtlCol="0" anchor="ctr"/>
          <a:lstStyle/>
          <a:p>
            <a:pPr algn="ctr"/>
            <a:r>
              <a:rPr lang="en-GB" sz="1200" dirty="0"/>
              <a:t>Observational arm (100 pts): Data collected at baseline, surgery, 6, 12, 36 months</a:t>
            </a:r>
          </a:p>
        </p:txBody>
      </p:sp>
    </p:spTree>
    <p:extLst>
      <p:ext uri="{BB962C8B-B14F-4D97-AF65-F5344CB8AC3E}">
        <p14:creationId xmlns:p14="http://schemas.microsoft.com/office/powerpoint/2010/main" val="150761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8656032021BD458858A8892E14D13B" ma:contentTypeVersion="8" ma:contentTypeDescription="Create a new document." ma:contentTypeScope="" ma:versionID="5a51bd098dfc61e79238df12abee69d9">
  <xsd:schema xmlns:xsd="http://www.w3.org/2001/XMLSchema" xmlns:xs="http://www.w3.org/2001/XMLSchema" xmlns:p="http://schemas.microsoft.com/office/2006/metadata/properties" xmlns:ns1="http://schemas.microsoft.com/sharepoint/v3" xmlns:ns2="32115f54-f417-4000-ab33-d95503f71ecf" xmlns:ns3="a6012d27-f143-4cbc-ba3a-80da756a56c2" targetNamespace="http://schemas.microsoft.com/office/2006/metadata/properties" ma:root="true" ma:fieldsID="4821936b94865c4b7ea566bfa5626016" ns1:_="" ns2:_="" ns3:_="">
    <xsd:import namespace="http://schemas.microsoft.com/sharepoint/v3"/>
    <xsd:import namespace="32115f54-f417-4000-ab33-d95503f71ecf"/>
    <xsd:import namespace="a6012d27-f143-4cbc-ba3a-80da756a56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15f54-f417-4000-ab33-d95503f71e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012d27-f143-4cbc-ba3a-80da756a56c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D12046-83EE-4E49-934D-9D83BDC3B6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C695F1-AB43-45EB-B704-F94E45926FDF}">
  <ds:schemaRefs>
    <ds:schemaRef ds:uri="http://purl.org/dc/elements/1.1/"/>
    <ds:schemaRef ds:uri="http://schemas.microsoft.com/office/2006/metadata/properties"/>
    <ds:schemaRef ds:uri="http://purl.org/dc/terms/"/>
    <ds:schemaRef ds:uri="a6012d27-f143-4cbc-ba3a-80da756a56c2"/>
    <ds:schemaRef ds:uri="http://schemas.microsoft.com/sharepoint/v3"/>
    <ds:schemaRef ds:uri="http://schemas.microsoft.com/office/2006/documentManagement/types"/>
    <ds:schemaRef ds:uri="32115f54-f417-4000-ab33-d95503f71ecf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12E50BA-9D71-4FEE-AA2E-01AB21C253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2115f54-f417-4000-ab33-d95503f71ecf"/>
    <ds:schemaRef ds:uri="a6012d27-f143-4cbc-ba3a-80da756a56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42529</TotalTime>
  <Words>142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South Tees Hospitals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 Lisa (RTR) South Tees NHS Trust</dc:creator>
  <cp:lastModifiedBy>GEOGHEGAN, Helen (SOUTH TEES HOSPITALS NHS FOUNDATION TRUST)</cp:lastModifiedBy>
  <cp:revision>306</cp:revision>
  <dcterms:created xsi:type="dcterms:W3CDTF">2024-01-16T14:47:00Z</dcterms:created>
  <dcterms:modified xsi:type="dcterms:W3CDTF">2024-09-02T10:35:10Z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0x0101001D8656032021BD458858A8892E14D13B</vt:lpwstr>
  </property>
</Properties>
</file>