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05" r:id="rId2"/>
    <p:sldId id="431" r:id="rId3"/>
    <p:sldId id="419" r:id="rId4"/>
    <p:sldId id="420" r:id="rId5"/>
    <p:sldId id="421" r:id="rId6"/>
    <p:sldId id="422" r:id="rId7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83"/>
    <p:restoredTop sz="95621"/>
  </p:normalViewPr>
  <p:slideViewPr>
    <p:cSldViewPr snapToGrid="0" snapToObjects="1">
      <p:cViewPr varScale="1">
        <p:scale>
          <a:sx n="64" d="100"/>
          <a:sy n="64" d="100"/>
        </p:scale>
        <p:origin x="16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2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1582" cy="493634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2" y="0"/>
            <a:ext cx="2921582" cy="493634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59251FBE-9949-46BF-A26E-15DFC5BC3BEE}" type="datetimeFigureOut">
              <a:rPr lang="en-GB" smtClean="0"/>
              <a:t>04/07/2023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7317"/>
            <a:ext cx="2921582" cy="493634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2" y="9377317"/>
            <a:ext cx="2921582" cy="493634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AF68B8ED-D6CE-49B6-AC14-AC1EDD7391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504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1582" cy="49534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2" y="2"/>
            <a:ext cx="2921582" cy="49534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78BDC174-F5E0-9E43-A1B8-905002C1D396}" type="datetimeFigureOut">
              <a:rPr lang="en-US" smtClean="0"/>
              <a:t>7/4/2023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43413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27" tIns="45414" rIns="90827" bIns="454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827" tIns="45414" rIns="90827" bIns="454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317"/>
            <a:ext cx="2921582" cy="495346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2" y="9377317"/>
            <a:ext cx="2921582" cy="495346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A66C7332-9A4E-7A43-9CDC-0F6CEAF46B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6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25731"/>
            <a:ext cx="7153743" cy="586072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4365104"/>
            <a:ext cx="3170684" cy="1152128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464" y="260648"/>
            <a:ext cx="1942592" cy="6827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743" y="5940421"/>
            <a:ext cx="1623313" cy="76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0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073" y="1124995"/>
            <a:ext cx="7711457" cy="367375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Clr>
                <a:schemeClr val="accent1"/>
              </a:buClr>
              <a:buNone/>
              <a:defRPr sz="1600" b="0"/>
            </a:lvl1pPr>
            <a:lvl2pPr marL="0" indent="-216000">
              <a:lnSpc>
                <a:spcPct val="110000"/>
              </a:lnSpc>
              <a:buClr>
                <a:schemeClr val="accent1"/>
              </a:buClr>
              <a:defRPr sz="1400" b="0"/>
            </a:lvl2pPr>
            <a:lvl3pPr marL="432000" indent="-216000">
              <a:lnSpc>
                <a:spcPct val="110000"/>
              </a:lnSpc>
              <a:buClr>
                <a:schemeClr val="accent1"/>
              </a:buClr>
              <a:defRPr sz="1400" b="0"/>
            </a:lvl3pPr>
            <a:lvl4pPr marL="648000" indent="-216000">
              <a:lnSpc>
                <a:spcPct val="110000"/>
              </a:lnSpc>
              <a:buClr>
                <a:schemeClr val="accent1"/>
              </a:buClr>
              <a:defRPr sz="1400" b="0"/>
            </a:lvl4pPr>
            <a:lvl5pPr marL="864000" indent="-216000">
              <a:lnSpc>
                <a:spcPct val="110000"/>
              </a:lnSpc>
              <a:buClr>
                <a:schemeClr val="accent1"/>
              </a:buClr>
              <a:defRPr sz="14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534620" y="471272"/>
            <a:ext cx="7056437" cy="410399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604" y="6396404"/>
            <a:ext cx="339739" cy="32930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467544" y="6453336"/>
            <a:ext cx="3672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Excellence in Patient Outcome and Experience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0093" y="5733256"/>
            <a:ext cx="443906" cy="11247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404950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98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837" y="6334392"/>
            <a:ext cx="339739" cy="329308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02066" y="6391324"/>
            <a:ext cx="3672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Excellence in Patient Outcome and Experience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15897" y="5013176"/>
            <a:ext cx="728102" cy="18448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1878" cy="242088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2000" y="2528900"/>
            <a:ext cx="7737605" cy="1800200"/>
          </a:xfrm>
        </p:spPr>
        <p:txBody>
          <a:bodyPr anchor="b">
            <a:noAutofit/>
          </a:bodyPr>
          <a:lstStyle>
            <a:lvl1pPr>
              <a:defRPr sz="66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South Tees Hospitals colA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92606" y="304801"/>
            <a:ext cx="2584450" cy="40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377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02066" y="6391324"/>
            <a:ext cx="3672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Excellence in Patient Outcome and Experience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03942" y="2528900"/>
            <a:ext cx="7236384" cy="1800200"/>
          </a:xfrm>
        </p:spPr>
        <p:txBody>
          <a:bodyPr>
            <a:no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000" y="6337046"/>
            <a:ext cx="324000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11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02066" y="6391324"/>
            <a:ext cx="3672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Excellence in Patient Outcome and Experience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03942" y="2528900"/>
            <a:ext cx="7236384" cy="1800200"/>
          </a:xfrm>
        </p:spPr>
        <p:txBody>
          <a:bodyPr>
            <a:no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000" y="6337046"/>
            <a:ext cx="324000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2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009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small tex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684213" y="914400"/>
            <a:ext cx="7488237" cy="576263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4213" y="1635125"/>
            <a:ext cx="7488237" cy="367188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 sz="1600" baseline="0"/>
            </a:lvl1pPr>
            <a:lvl2pPr marL="561600" indent="-194400">
              <a:buClr>
                <a:schemeClr val="tx2"/>
              </a:buClr>
              <a:def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703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large tex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684213" y="1412875"/>
            <a:ext cx="7488237" cy="576263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4213" y="2133600"/>
            <a:ext cx="7488237" cy="367188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20000"/>
              <a:buFont typeface="Arial" pitchFamily="34" charset="0"/>
              <a:buChar char="•"/>
              <a:tabLst/>
              <a:defRPr sz="2400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9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00" y="612000"/>
            <a:ext cx="7886700" cy="410729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340768"/>
            <a:ext cx="78867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969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4" r:id="rId3"/>
    <p:sldLayoutId id="2147483665" r:id="rId4"/>
    <p:sldLayoutId id="2147483671" r:id="rId5"/>
    <p:sldLayoutId id="2147483667" r:id="rId6"/>
    <p:sldLayoutId id="2147483672" r:id="rId7"/>
    <p:sldLayoutId id="214748367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365104"/>
            <a:ext cx="4002004" cy="1942178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  <a:ea typeface="Calibri Light" charset="0"/>
                <a:cs typeface="Calibri Light" charset="0"/>
              </a:rPr>
              <a:t>Facilities time</a:t>
            </a:r>
            <a:br>
              <a:rPr lang="en-US" sz="3200" dirty="0">
                <a:solidFill>
                  <a:schemeClr val="accent1"/>
                </a:solidFill>
                <a:ea typeface="Calibri Light" charset="0"/>
                <a:cs typeface="Calibri Light" charset="0"/>
              </a:rPr>
            </a:br>
            <a:r>
              <a:rPr lang="en-US" sz="3200" dirty="0">
                <a:solidFill>
                  <a:schemeClr val="accent1"/>
                </a:solidFill>
                <a:ea typeface="Calibri Light" charset="0"/>
                <a:cs typeface="Calibri Light" charset="0"/>
              </a:rPr>
              <a:t>Reporting 2023</a:t>
            </a:r>
            <a:br>
              <a:rPr lang="en-US" dirty="0">
                <a:solidFill>
                  <a:schemeClr val="accent1"/>
                </a:solidFill>
                <a:ea typeface="Calibri Light" charset="0"/>
                <a:cs typeface="Calibri Light" charset="0"/>
              </a:rPr>
            </a:br>
            <a:r>
              <a:rPr lang="en-US" sz="2000" dirty="0">
                <a:solidFill>
                  <a:schemeClr val="accent1"/>
                </a:solidFill>
                <a:ea typeface="Calibri Light" charset="0"/>
                <a:cs typeface="Calibri Light" charset="0"/>
              </a:rPr>
              <a:t>(Period April 2022 – March 2023)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0452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Trade Union (Facility Time Publication Requirements) Regulations 2017 came into force on 1 April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Regulations place a legislative requirement on relevant public sector employers to collate and publish, on an annual basis,  a range of data on the amount and cost of paid trade union facility time over the course of the relevant 12-month period. 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information is for April 2022 to March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The Government has confirmed that the deadline for reporting on trade union facilities time (time off from an individual's job to carry out a trade union role), will be 31</a:t>
            </a:r>
            <a:r>
              <a:rPr lang="en-GB" sz="1400" baseline="30000" dirty="0"/>
              <a:t>st</a:t>
            </a:r>
            <a:r>
              <a:rPr lang="en-GB" sz="1400" dirty="0"/>
              <a:t> July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Schedule 2 of the Regulations confirm the information to be published, as follows:</a:t>
            </a:r>
          </a:p>
          <a:p>
            <a:pPr marL="717750" lvl="2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total number of relevant union officials employed</a:t>
            </a:r>
          </a:p>
          <a:p>
            <a:pPr marL="717750" lvl="2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Percentage of time spent on facilities time</a:t>
            </a:r>
          </a:p>
          <a:p>
            <a:pPr marL="717750" lvl="2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Percentage of pay bill spent on facilities time</a:t>
            </a:r>
          </a:p>
          <a:p>
            <a:pPr marL="717750" lvl="2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Time spent on paid trade union activities as a percentage of total paid facilities time hours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Reporting requirement</a:t>
            </a:r>
          </a:p>
        </p:txBody>
      </p:sp>
    </p:spTree>
    <p:extLst>
      <p:ext uri="{BB962C8B-B14F-4D97-AF65-F5344CB8AC3E}">
        <p14:creationId xmlns:p14="http://schemas.microsoft.com/office/powerpoint/2010/main" val="272734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dirty="0"/>
              <a:t>Table 1:  Relevant union officials</a:t>
            </a:r>
            <a:endParaRPr lang="en-GB" sz="1800" dirty="0"/>
          </a:p>
          <a:p>
            <a:endParaRPr lang="en-GB" b="1" i="1" dirty="0"/>
          </a:p>
          <a:p>
            <a:endParaRPr lang="en-GB" b="1" i="1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4620" y="471272"/>
            <a:ext cx="7603540" cy="410399"/>
          </a:xfrm>
        </p:spPr>
        <p:txBody>
          <a:bodyPr/>
          <a:lstStyle/>
          <a:p>
            <a:r>
              <a:rPr lang="en-GB" sz="2400" dirty="0"/>
              <a:t>Schedule 2 – Information to be published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173506"/>
              </p:ext>
            </p:extLst>
          </p:nvPr>
        </p:nvGraphicFramePr>
        <p:xfrm>
          <a:off x="606828" y="1651000"/>
          <a:ext cx="70131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6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6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1" dirty="0"/>
                        <a:t>What was the total number of your employees who were relevant union officials during the relevant period? </a:t>
                      </a:r>
                    </a:p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56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dirty="0"/>
              <a:t>Table 2:  Percentage of time spent on facilities time</a:t>
            </a:r>
          </a:p>
          <a:p>
            <a:r>
              <a:rPr lang="en-GB" sz="1800" dirty="0"/>
              <a:t>How many of your employees who were relevant union officials employed during the relevant period spent a) 0%, b) 1%-50%, c) 51%-99% or d) 100% of their working hours on facility time?</a:t>
            </a:r>
            <a:endParaRPr lang="en-GB" sz="1800" b="1" u="sng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4620" y="471272"/>
            <a:ext cx="7561976" cy="410399"/>
          </a:xfrm>
        </p:spPr>
        <p:txBody>
          <a:bodyPr/>
          <a:lstStyle/>
          <a:p>
            <a:r>
              <a:rPr lang="en-GB" sz="2400" dirty="0"/>
              <a:t>Schedule 2 –Information to be Published (2)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667662"/>
              </p:ext>
            </p:extLst>
          </p:nvPr>
        </p:nvGraphicFramePr>
        <p:xfrm>
          <a:off x="659476" y="2575560"/>
          <a:ext cx="6096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employees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51%-99%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084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Table 3:  Percentage of pay bill spent on facility time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4620" y="471272"/>
            <a:ext cx="7985925" cy="410399"/>
          </a:xfrm>
        </p:spPr>
        <p:txBody>
          <a:bodyPr/>
          <a:lstStyle/>
          <a:p>
            <a:r>
              <a:rPr lang="en-GB" sz="2400" dirty="0"/>
              <a:t>Schedule 2- Information to be Published (3)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312300"/>
              </p:ext>
            </p:extLst>
          </p:nvPr>
        </p:nvGraphicFramePr>
        <p:xfrm>
          <a:off x="527071" y="1613131"/>
          <a:ext cx="7711458" cy="27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6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5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Figures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Provide the total cost of facility time</a:t>
                      </a:r>
                      <a:endParaRPr lang="en-GB" sz="20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£117285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Provide the total pay bill</a:t>
                      </a:r>
                      <a:endParaRPr lang="en-GB" sz="20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£522,264,674</a:t>
                      </a:r>
                      <a:endParaRPr lang="en-GB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Provide the percentage of the total pay bill spent on facility time, calculated as: </a:t>
                      </a:r>
                    </a:p>
                    <a:p>
                      <a:pPr rtl="0"/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(total cost of facility time ÷ total pay bill) x 100 </a:t>
                      </a:r>
                    </a:p>
                    <a:p>
                      <a:endParaRPr lang="en-GB" sz="20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802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Table 4:  Paid trade union activities</a:t>
            </a:r>
          </a:p>
          <a:p>
            <a:r>
              <a:rPr lang="en-GB" dirty="0"/>
              <a:t>As a percentage of total paid facility time hours, how many hours were spent by employees who were relevant union officials during the relevant period on paid trade union activities? </a:t>
            </a:r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/>
              <a:t>Schedule 2:  Information to be Published (4)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460509"/>
              </p:ext>
            </p:extLst>
          </p:nvPr>
        </p:nvGraphicFramePr>
        <p:xfrm>
          <a:off x="534618" y="2511829"/>
          <a:ext cx="705643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spent on paid trade union activities as a percentage of total paid facility time hours calculated as: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0"/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(total hours spent on paid trade union activities by relevant union officials during the relevant period ÷ total paid facility time hours) x 100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020900"/>
      </p:ext>
    </p:extLst>
  </p:cSld>
  <p:clrMapOvr>
    <a:masterClrMapping/>
  </p:clrMapOvr>
</p:sld>
</file>

<file path=ppt/theme/theme1.xml><?xml version="1.0" encoding="utf-8"?>
<a:theme xmlns:a="http://schemas.openxmlformats.org/drawingml/2006/main" name="STH Transformation Branding">
  <a:themeElements>
    <a:clrScheme name="STH 5-12-16">
      <a:dk1>
        <a:srgbClr val="536876"/>
      </a:dk1>
      <a:lt1>
        <a:srgbClr val="FFFFFF"/>
      </a:lt1>
      <a:dk2>
        <a:srgbClr val="003087"/>
      </a:dk2>
      <a:lt2>
        <a:srgbClr val="E8EDEE"/>
      </a:lt2>
      <a:accent1>
        <a:srgbClr val="005EB8"/>
      </a:accent1>
      <a:accent2>
        <a:srgbClr val="41B6E6"/>
      </a:accent2>
      <a:accent3>
        <a:srgbClr val="768692"/>
      </a:accent3>
      <a:accent4>
        <a:srgbClr val="0071CE"/>
      </a:accent4>
      <a:accent5>
        <a:srgbClr val="AE2473"/>
      </a:accent5>
      <a:accent6>
        <a:srgbClr val="78BE20"/>
      </a:accent6>
      <a:hlink>
        <a:srgbClr val="0071CE"/>
      </a:hlink>
      <a:folHlink>
        <a:srgbClr val="E78B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STH Transformation Branding</Template>
  <TotalTime>14267</TotalTime>
  <Words>461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STH Transformation Branding</vt:lpstr>
      <vt:lpstr>Facilities time Reporting 2023 (Period April 2022 – March 2023)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 Tees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May template</dc:title>
  <dc:creator>Morris Dave (RTR) South Tees NHS Foundation Trust</dc:creator>
  <cp:lastModifiedBy>BINNS, Sarah (SOUTH TEES HOSPITALS NHS FOUNDATION TRUST)</cp:lastModifiedBy>
  <cp:revision>927</cp:revision>
  <cp:lastPrinted>2017-10-04T07:44:39Z</cp:lastPrinted>
  <dcterms:created xsi:type="dcterms:W3CDTF">2016-05-05T07:39:41Z</dcterms:created>
  <dcterms:modified xsi:type="dcterms:W3CDTF">2023-07-04T13:44:19Z</dcterms:modified>
</cp:coreProperties>
</file>