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81" r:id="rId6"/>
    <p:sldId id="260" r:id="rId7"/>
    <p:sldId id="273" r:id="rId8"/>
    <p:sldId id="274" r:id="rId9"/>
    <p:sldId id="275" r:id="rId10"/>
    <p:sldId id="276" r:id="rId11"/>
    <p:sldId id="277" r:id="rId12"/>
    <p:sldId id="278" r:id="rId13"/>
    <p:sldId id="279" r:id="rId14"/>
    <p:sldId id="280" r:id="rId15"/>
    <p:sldId id="282"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kist.com/free-photo-ifxom" TargetMode="Externa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tamaiyuya/6103128464" TargetMode="External"/><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british_fire_rescue_pics/6192429580/" TargetMode="External"/><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9108892/" TargetMode="External"/><Relationship Id="rId2" Type="http://schemas.openxmlformats.org/officeDocument/2006/relationships/hyperlink" Target="https://www.infectionpreventioncontrol.co.uk/resources/mrsa-policy-for-care-home-settings/" TargetMode="External"/><Relationship Id="rId1" Type="http://schemas.openxmlformats.org/officeDocument/2006/relationships/slideLayout" Target="../slideLayouts/slideLayout5.xml"/><Relationship Id="rId5" Type="http://schemas.openxmlformats.org/officeDocument/2006/relationships/hyperlink" Target="https://www.gov.uk/government/collections/staphylococcus-aureus-guidance-data-and-analysis" TargetMode="External"/><Relationship Id="rId4" Type="http://schemas.openxmlformats.org/officeDocument/2006/relationships/hyperlink" Target="https://www.cdc.gov/mrsa/community/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usanlebelyoung.com/life-unwound-handwashing-as-pause/"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woman-getting-her-hair-shampoo-3993444/" TargetMode="External"/><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MRSA</a:t>
            </a:r>
            <a:br>
              <a:rPr lang="en-US" dirty="0"/>
            </a:br>
            <a:endParaRPr lang="en-US" dirty="0"/>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June 2022</a:t>
            </a:r>
          </a:p>
          <a:p>
            <a:r>
              <a:rPr lang="en-US" dirty="0"/>
              <a:t>Clair Stokes + Bev Gunn </a:t>
            </a:r>
          </a:p>
          <a:p>
            <a:r>
              <a:rPr lang="en-US" dirty="0"/>
              <a:t>IPC Nurse – Community </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A341-7F57-4575-B2C9-9488E15FEA6D}"/>
              </a:ext>
            </a:extLst>
          </p:cNvPr>
          <p:cNvSpPr>
            <a:spLocks noGrp="1"/>
          </p:cNvSpPr>
          <p:nvPr>
            <p:ph type="title"/>
          </p:nvPr>
        </p:nvSpPr>
        <p:spPr/>
        <p:txBody>
          <a:bodyPr/>
          <a:lstStyle/>
          <a:p>
            <a:r>
              <a:rPr lang="en-GB" dirty="0"/>
              <a:t>Precautions </a:t>
            </a:r>
          </a:p>
        </p:txBody>
      </p:sp>
      <p:sp>
        <p:nvSpPr>
          <p:cNvPr id="3" name="Text Placeholder 2">
            <a:extLst>
              <a:ext uri="{FF2B5EF4-FFF2-40B4-BE49-F238E27FC236}">
                <a16:creationId xmlns:a16="http://schemas.microsoft.com/office/drawing/2014/main" id="{88FCD8A4-8922-420D-80C6-6910CE280475}"/>
              </a:ext>
            </a:extLst>
          </p:cNvPr>
          <p:cNvSpPr>
            <a:spLocks noGrp="1"/>
          </p:cNvSpPr>
          <p:nvPr>
            <p:ph type="body" idx="1"/>
          </p:nvPr>
        </p:nvSpPr>
        <p:spPr/>
        <p:txBody>
          <a:bodyPr/>
          <a:lstStyle/>
          <a:p>
            <a:pPr marL="0" indent="0">
              <a:buNone/>
            </a:pPr>
            <a:r>
              <a:rPr lang="en-GB" b="1" dirty="0"/>
              <a:t>Residents with an MRSA Infection</a:t>
            </a:r>
          </a:p>
          <a:p>
            <a:pPr marL="0" indent="0">
              <a:buNone/>
            </a:pPr>
            <a:endParaRPr lang="en-GB" b="1" dirty="0"/>
          </a:p>
          <a:p>
            <a:r>
              <a:rPr lang="en-GB" dirty="0"/>
              <a:t>Residents with an active infection should be isolated until they are symptom free. </a:t>
            </a:r>
          </a:p>
          <a:p>
            <a:r>
              <a:rPr lang="en-GB" dirty="0"/>
              <a:t>Any infected wound or skin lesion should be covered with a dry occlusive dressing or as directed by the GP or community nurse. The dressing should be checked frequently for signs of leakage and replaced accordingly until the wound is dry. </a:t>
            </a:r>
          </a:p>
          <a:p>
            <a:pPr marL="0" indent="0">
              <a:buNone/>
            </a:pPr>
            <a:endParaRPr lang="en-GB" dirty="0"/>
          </a:p>
        </p:txBody>
      </p:sp>
      <p:sp>
        <p:nvSpPr>
          <p:cNvPr id="4" name="Text Placeholder 3">
            <a:extLst>
              <a:ext uri="{FF2B5EF4-FFF2-40B4-BE49-F238E27FC236}">
                <a16:creationId xmlns:a16="http://schemas.microsoft.com/office/drawing/2014/main" id="{E7778653-84F1-48EE-ADE6-940B634D68F2}"/>
              </a:ext>
            </a:extLst>
          </p:cNvPr>
          <p:cNvSpPr>
            <a:spLocks noGrp="1"/>
          </p:cNvSpPr>
          <p:nvPr>
            <p:ph type="body" sz="quarter" idx="10"/>
          </p:nvPr>
        </p:nvSpPr>
        <p:spPr/>
        <p:txBody>
          <a:bodyPr/>
          <a:lstStyle/>
          <a:p>
            <a:endParaRPr lang="en-GB"/>
          </a:p>
        </p:txBody>
      </p:sp>
      <p:pic>
        <p:nvPicPr>
          <p:cNvPr id="6" name="Picture 5" descr="A picture containing text, handwear&#10;&#10;Description automatically generated">
            <a:extLst>
              <a:ext uri="{FF2B5EF4-FFF2-40B4-BE49-F238E27FC236}">
                <a16:creationId xmlns:a16="http://schemas.microsoft.com/office/drawing/2014/main" id="{9235809A-2A37-420F-A51C-A366DC5444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49675" y="4541765"/>
            <a:ext cx="3119782" cy="2141305"/>
          </a:xfrm>
          <a:prstGeom prst="rect">
            <a:avLst/>
          </a:prstGeom>
        </p:spPr>
      </p:pic>
    </p:spTree>
    <p:extLst>
      <p:ext uri="{BB962C8B-B14F-4D97-AF65-F5344CB8AC3E}">
        <p14:creationId xmlns:p14="http://schemas.microsoft.com/office/powerpoint/2010/main" val="301700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D389-D45F-4009-B517-7071DEAF8EA1}"/>
              </a:ext>
            </a:extLst>
          </p:cNvPr>
          <p:cNvSpPr>
            <a:spLocks noGrp="1"/>
          </p:cNvSpPr>
          <p:nvPr>
            <p:ph type="title"/>
          </p:nvPr>
        </p:nvSpPr>
        <p:spPr/>
        <p:txBody>
          <a:bodyPr/>
          <a:lstStyle/>
          <a:p>
            <a:r>
              <a:rPr lang="en-GB" dirty="0"/>
              <a:t>Precautions </a:t>
            </a:r>
          </a:p>
        </p:txBody>
      </p:sp>
      <p:sp>
        <p:nvSpPr>
          <p:cNvPr id="3" name="Text Placeholder 2">
            <a:extLst>
              <a:ext uri="{FF2B5EF4-FFF2-40B4-BE49-F238E27FC236}">
                <a16:creationId xmlns:a16="http://schemas.microsoft.com/office/drawing/2014/main" id="{15DFD7A0-398F-437B-BEBD-4140FA97E7FD}"/>
              </a:ext>
            </a:extLst>
          </p:cNvPr>
          <p:cNvSpPr>
            <a:spLocks noGrp="1"/>
          </p:cNvSpPr>
          <p:nvPr>
            <p:ph type="body" idx="1"/>
          </p:nvPr>
        </p:nvSpPr>
        <p:spPr/>
        <p:txBody>
          <a:bodyPr/>
          <a:lstStyle/>
          <a:p>
            <a:pPr marL="0" indent="0">
              <a:buNone/>
            </a:pPr>
            <a:r>
              <a:rPr lang="en-GB" b="1" dirty="0"/>
              <a:t>Residents colonised with MRSA</a:t>
            </a:r>
          </a:p>
          <a:p>
            <a:r>
              <a:rPr lang="en-GB" dirty="0"/>
              <a:t>It may be long term, therefore good hand hygiene and standard precautions is needed by all staff at all times to reduce transmission of infection. </a:t>
            </a:r>
          </a:p>
          <a:p>
            <a:r>
              <a:rPr lang="en-GB" dirty="0"/>
              <a:t>A resident with colonised MRSA in their urine who is not catheterised and is continent of urine with no symptoms of a UTI is unlikely to present a risk </a:t>
            </a:r>
          </a:p>
          <a:p>
            <a:r>
              <a:rPr lang="en-GB" dirty="0"/>
              <a:t>Residents can share a room unless any of the occupants have invasive devises or wounds etc. </a:t>
            </a:r>
          </a:p>
          <a:p>
            <a:r>
              <a:rPr lang="en-GB" dirty="0"/>
              <a:t>Residents can visit communal areas and mix with other residents </a:t>
            </a:r>
          </a:p>
          <a:p>
            <a:r>
              <a:rPr lang="en-GB" dirty="0"/>
              <a:t>Hand Hygiene is essential either with soap and water or alcohol gel after contact with the resident </a:t>
            </a:r>
          </a:p>
          <a:p>
            <a:r>
              <a:rPr lang="en-GB" dirty="0"/>
              <a:t>Residents should be encouraged to wash hands prior to eating meals and after using the bathroom</a:t>
            </a:r>
          </a:p>
          <a:p>
            <a:pPr marL="0" indent="0">
              <a:buNone/>
            </a:pPr>
            <a:r>
              <a:rPr lang="en-GB" dirty="0" err="1"/>
              <a:t>Cont</a:t>
            </a:r>
            <a:r>
              <a:rPr lang="en-GB" dirty="0"/>
              <a:t>………..</a:t>
            </a:r>
          </a:p>
        </p:txBody>
      </p:sp>
      <p:sp>
        <p:nvSpPr>
          <p:cNvPr id="4" name="Text Placeholder 3">
            <a:extLst>
              <a:ext uri="{FF2B5EF4-FFF2-40B4-BE49-F238E27FC236}">
                <a16:creationId xmlns:a16="http://schemas.microsoft.com/office/drawing/2014/main" id="{7FC35D29-B70F-47AA-9321-FD66C54378B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104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F2BA-9098-4476-954E-79710EB1AB64}"/>
              </a:ext>
            </a:extLst>
          </p:cNvPr>
          <p:cNvSpPr>
            <a:spLocks noGrp="1"/>
          </p:cNvSpPr>
          <p:nvPr>
            <p:ph type="title"/>
          </p:nvPr>
        </p:nvSpPr>
        <p:spPr>
          <a:xfrm>
            <a:off x="448633" y="278296"/>
            <a:ext cx="7602063" cy="884581"/>
          </a:xfrm>
        </p:spPr>
        <p:txBody>
          <a:bodyPr/>
          <a:lstStyle/>
          <a:p>
            <a:r>
              <a:rPr lang="en-GB" dirty="0"/>
              <a:t>Precautions</a:t>
            </a:r>
          </a:p>
        </p:txBody>
      </p:sp>
      <p:sp>
        <p:nvSpPr>
          <p:cNvPr id="3" name="Text Placeholder 2">
            <a:extLst>
              <a:ext uri="{FF2B5EF4-FFF2-40B4-BE49-F238E27FC236}">
                <a16:creationId xmlns:a16="http://schemas.microsoft.com/office/drawing/2014/main" id="{E7E304E6-125B-4BB2-9BAF-C7FFE1BCE6A1}"/>
              </a:ext>
            </a:extLst>
          </p:cNvPr>
          <p:cNvSpPr>
            <a:spLocks noGrp="1"/>
          </p:cNvSpPr>
          <p:nvPr>
            <p:ph type="body" idx="1"/>
          </p:nvPr>
        </p:nvSpPr>
        <p:spPr>
          <a:xfrm>
            <a:off x="448633" y="1162877"/>
            <a:ext cx="7602063" cy="5062993"/>
          </a:xfrm>
        </p:spPr>
        <p:txBody>
          <a:bodyPr/>
          <a:lstStyle/>
          <a:p>
            <a:r>
              <a:rPr lang="en-GB" dirty="0"/>
              <a:t>Disposable gloves and aprons should be worn when in contact with bodily fluids</a:t>
            </a:r>
          </a:p>
          <a:p>
            <a:r>
              <a:rPr lang="en-GB" dirty="0"/>
              <a:t>Normal laundry procedures are adequate. However is sheets are soiled with urine or faeces, please treat them as infected</a:t>
            </a:r>
          </a:p>
          <a:p>
            <a:r>
              <a:rPr lang="en-GB" dirty="0"/>
              <a:t>Staff should ensure if the resident has any wounds they are covered with a dressing</a:t>
            </a:r>
          </a:p>
          <a:p>
            <a:r>
              <a:rPr lang="en-GB" dirty="0"/>
              <a:t>No special requirements are required for crockery / cutlery and they should be dealt with in the normal manner</a:t>
            </a:r>
          </a:p>
          <a:p>
            <a:r>
              <a:rPr lang="en-GB" dirty="0"/>
              <a:t>Waste contaminated with bodily fluids should be disposed of as infectious waste</a:t>
            </a:r>
          </a:p>
          <a:p>
            <a:r>
              <a:rPr lang="en-GB" dirty="0"/>
              <a:t>There is no need to restrict visitors, but they should be advised to wash hands or use alcohol gel on arrival and before leaving </a:t>
            </a:r>
          </a:p>
          <a:p>
            <a:r>
              <a:rPr lang="en-GB" dirty="0"/>
              <a:t>Residents should not be prevented from visiting day centres etc and can socialise outside of there home</a:t>
            </a:r>
          </a:p>
          <a:p>
            <a:r>
              <a:rPr lang="en-GB" dirty="0"/>
              <a:t>If a resident requires hospital admission , the receiving department hospital staff should be made aware of the MRSA status</a:t>
            </a:r>
          </a:p>
          <a:p>
            <a:endParaRPr lang="en-GB" dirty="0"/>
          </a:p>
        </p:txBody>
      </p:sp>
      <p:sp>
        <p:nvSpPr>
          <p:cNvPr id="4" name="Text Placeholder 3">
            <a:extLst>
              <a:ext uri="{FF2B5EF4-FFF2-40B4-BE49-F238E27FC236}">
                <a16:creationId xmlns:a16="http://schemas.microsoft.com/office/drawing/2014/main" id="{89AF584C-879C-432F-85F2-9A709955766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4325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366-D294-4C66-AA0B-378D57F28315}"/>
              </a:ext>
            </a:extLst>
          </p:cNvPr>
          <p:cNvSpPr>
            <a:spLocks noGrp="1"/>
          </p:cNvSpPr>
          <p:nvPr>
            <p:ph type="title"/>
          </p:nvPr>
        </p:nvSpPr>
        <p:spPr/>
        <p:txBody>
          <a:bodyPr/>
          <a:lstStyle/>
          <a:p>
            <a:r>
              <a:rPr lang="en-GB" dirty="0"/>
              <a:t>Environmental Cleaning </a:t>
            </a:r>
          </a:p>
        </p:txBody>
      </p:sp>
      <p:sp>
        <p:nvSpPr>
          <p:cNvPr id="3" name="Text Placeholder 2">
            <a:extLst>
              <a:ext uri="{FF2B5EF4-FFF2-40B4-BE49-F238E27FC236}">
                <a16:creationId xmlns:a16="http://schemas.microsoft.com/office/drawing/2014/main" id="{5CBE00DB-3CE7-4AB7-8D43-FCACEEF7F7C4}"/>
              </a:ext>
            </a:extLst>
          </p:cNvPr>
          <p:cNvSpPr>
            <a:spLocks noGrp="1"/>
          </p:cNvSpPr>
          <p:nvPr>
            <p:ph type="body" idx="1"/>
          </p:nvPr>
        </p:nvSpPr>
        <p:spPr/>
        <p:txBody>
          <a:bodyPr/>
          <a:lstStyle/>
          <a:p>
            <a:r>
              <a:rPr lang="en-GB" dirty="0"/>
              <a:t>If a resident is isolated due to an MRSA active infection, enhanced cleaning of their room using a bactericidal product effective against MRSA or a chlorine based disinfectant solution should be implemented.</a:t>
            </a:r>
          </a:p>
          <a:p>
            <a:r>
              <a:rPr lang="en-GB" dirty="0"/>
              <a:t>Residents who are colonised with MRSA, their room can be cleaned with a neutral detergent and warm water, a disinfectant is not required. </a:t>
            </a:r>
          </a:p>
          <a:p>
            <a:pPr marL="0" indent="0">
              <a:buNone/>
            </a:pPr>
            <a:endParaRPr lang="en-GB" dirty="0"/>
          </a:p>
        </p:txBody>
      </p:sp>
      <p:sp>
        <p:nvSpPr>
          <p:cNvPr id="4" name="Text Placeholder 3">
            <a:extLst>
              <a:ext uri="{FF2B5EF4-FFF2-40B4-BE49-F238E27FC236}">
                <a16:creationId xmlns:a16="http://schemas.microsoft.com/office/drawing/2014/main" id="{BAE476A1-A76E-468F-8ABF-4F6035AAEA01}"/>
              </a:ext>
            </a:extLst>
          </p:cNvPr>
          <p:cNvSpPr>
            <a:spLocks noGrp="1"/>
          </p:cNvSpPr>
          <p:nvPr>
            <p:ph type="body" sz="quarter" idx="10"/>
          </p:nvPr>
        </p:nvSpPr>
        <p:spPr/>
        <p:txBody>
          <a:bodyPr/>
          <a:lstStyle/>
          <a:p>
            <a:endParaRPr lang="en-GB"/>
          </a:p>
        </p:txBody>
      </p:sp>
      <p:pic>
        <p:nvPicPr>
          <p:cNvPr id="6" name="Picture 5" descr="A picture containing ground, trash&#10;&#10;Description automatically generated">
            <a:extLst>
              <a:ext uri="{FF2B5EF4-FFF2-40B4-BE49-F238E27FC236}">
                <a16:creationId xmlns:a16="http://schemas.microsoft.com/office/drawing/2014/main" id="{C0E7D7B7-2023-4240-88EA-8202FB4EF2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00438" y="4397070"/>
            <a:ext cx="3132814" cy="2349611"/>
          </a:xfrm>
          <a:prstGeom prst="rect">
            <a:avLst/>
          </a:prstGeom>
        </p:spPr>
      </p:pic>
      <p:sp>
        <p:nvSpPr>
          <p:cNvPr id="7" name="TextBox 6">
            <a:extLst>
              <a:ext uri="{FF2B5EF4-FFF2-40B4-BE49-F238E27FC236}">
                <a16:creationId xmlns:a16="http://schemas.microsoft.com/office/drawing/2014/main" id="{98385EE2-A0DE-4794-96A5-452F7A925021}"/>
              </a:ext>
            </a:extLst>
          </p:cNvPr>
          <p:cNvSpPr txBox="1"/>
          <p:nvPr/>
        </p:nvSpPr>
        <p:spPr>
          <a:xfrm>
            <a:off x="4500438" y="6905922"/>
            <a:ext cx="3132814" cy="230832"/>
          </a:xfrm>
          <a:prstGeom prst="rect">
            <a:avLst/>
          </a:prstGeom>
          <a:noFill/>
        </p:spPr>
        <p:txBody>
          <a:bodyPr wrap="square" rtlCol="0">
            <a:spAutoFit/>
          </a:bodyPr>
          <a:lstStyle/>
          <a:p>
            <a:r>
              <a:rPr lang="en-GB" sz="900">
                <a:hlinkClick r:id="rId3" tooltip="https://www.flickr.com/photos/tamaiyuya/6103128464"/>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388334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50E3-C495-4232-959C-DDB1E11D8FF7}"/>
              </a:ext>
            </a:extLst>
          </p:cNvPr>
          <p:cNvSpPr>
            <a:spLocks noGrp="1"/>
          </p:cNvSpPr>
          <p:nvPr>
            <p:ph type="title"/>
          </p:nvPr>
        </p:nvSpPr>
        <p:spPr/>
        <p:txBody>
          <a:bodyPr/>
          <a:lstStyle/>
          <a:p>
            <a:r>
              <a:rPr lang="en-GB" dirty="0"/>
              <a:t>Transfer of Resident </a:t>
            </a:r>
          </a:p>
        </p:txBody>
      </p:sp>
      <p:sp>
        <p:nvSpPr>
          <p:cNvPr id="3" name="Text Placeholder 2">
            <a:extLst>
              <a:ext uri="{FF2B5EF4-FFF2-40B4-BE49-F238E27FC236}">
                <a16:creationId xmlns:a16="http://schemas.microsoft.com/office/drawing/2014/main" id="{B5D9FC70-B1DF-4B08-BA33-B9314262F42B}"/>
              </a:ext>
            </a:extLst>
          </p:cNvPr>
          <p:cNvSpPr>
            <a:spLocks noGrp="1"/>
          </p:cNvSpPr>
          <p:nvPr>
            <p:ph type="body" idx="1"/>
          </p:nvPr>
        </p:nvSpPr>
        <p:spPr/>
        <p:txBody>
          <a:bodyPr/>
          <a:lstStyle/>
          <a:p>
            <a:r>
              <a:rPr lang="en-GB" dirty="0"/>
              <a:t>Prior to the transfer a risk assessment needs to be completed </a:t>
            </a:r>
          </a:p>
          <a:p>
            <a:r>
              <a:rPr lang="en-GB" dirty="0"/>
              <a:t>The admitting facility (hospital, outpatients and GP surgery etc) need to be aware of the infectious status</a:t>
            </a:r>
          </a:p>
          <a:p>
            <a:r>
              <a:rPr lang="en-GB" dirty="0"/>
              <a:t>No special transport arrangements need to be made </a:t>
            </a:r>
          </a:p>
        </p:txBody>
      </p:sp>
      <p:sp>
        <p:nvSpPr>
          <p:cNvPr id="4" name="Text Placeholder 3">
            <a:extLst>
              <a:ext uri="{FF2B5EF4-FFF2-40B4-BE49-F238E27FC236}">
                <a16:creationId xmlns:a16="http://schemas.microsoft.com/office/drawing/2014/main" id="{C2943923-1175-42A3-ABD3-44B1A3FA60FE}"/>
              </a:ext>
            </a:extLst>
          </p:cNvPr>
          <p:cNvSpPr>
            <a:spLocks noGrp="1"/>
          </p:cNvSpPr>
          <p:nvPr>
            <p:ph type="body" sz="quarter" idx="10"/>
          </p:nvPr>
        </p:nvSpPr>
        <p:spPr/>
        <p:txBody>
          <a:bodyPr/>
          <a:lstStyle/>
          <a:p>
            <a:endParaRPr lang="en-GB"/>
          </a:p>
        </p:txBody>
      </p:sp>
      <p:pic>
        <p:nvPicPr>
          <p:cNvPr id="6" name="Picture 5" descr="A picture containing text, road, building, outdoor&#10;&#10;Description automatically generated">
            <a:extLst>
              <a:ext uri="{FF2B5EF4-FFF2-40B4-BE49-F238E27FC236}">
                <a16:creationId xmlns:a16="http://schemas.microsoft.com/office/drawing/2014/main" id="{9533D226-4933-4280-A13D-2ECBFFE913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71106" y="4374607"/>
            <a:ext cx="2679590" cy="2009693"/>
          </a:xfrm>
          <a:prstGeom prst="rect">
            <a:avLst/>
          </a:prstGeom>
        </p:spPr>
      </p:pic>
      <p:sp>
        <p:nvSpPr>
          <p:cNvPr id="7" name="TextBox 6">
            <a:extLst>
              <a:ext uri="{FF2B5EF4-FFF2-40B4-BE49-F238E27FC236}">
                <a16:creationId xmlns:a16="http://schemas.microsoft.com/office/drawing/2014/main" id="{8129E8CF-8CE0-4BFB-BE7D-38028B351E8A}"/>
              </a:ext>
            </a:extLst>
          </p:cNvPr>
          <p:cNvSpPr txBox="1"/>
          <p:nvPr/>
        </p:nvSpPr>
        <p:spPr>
          <a:xfrm>
            <a:off x="5371106" y="6569413"/>
            <a:ext cx="2679590" cy="369332"/>
          </a:xfrm>
          <a:prstGeom prst="rect">
            <a:avLst/>
          </a:prstGeom>
          <a:noFill/>
        </p:spPr>
        <p:txBody>
          <a:bodyPr wrap="square" rtlCol="0">
            <a:spAutoFit/>
          </a:bodyPr>
          <a:lstStyle/>
          <a:p>
            <a:r>
              <a:rPr lang="en-GB" sz="900">
                <a:hlinkClick r:id="rId3" tooltip="https://www.flickr.com/photos/british_fire_rescue_pics/6192429580/"/>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81957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D045-78A8-4EAA-891E-CBD552F3DC34}"/>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id="{9C6501F4-68CF-4E21-B0A2-9260835D028C}"/>
              </a:ext>
            </a:extLst>
          </p:cNvPr>
          <p:cNvSpPr>
            <a:spLocks noGrp="1"/>
          </p:cNvSpPr>
          <p:nvPr>
            <p:ph type="body" idx="1"/>
          </p:nvPr>
        </p:nvSpPr>
        <p:spPr/>
        <p:txBody>
          <a:bodyPr/>
          <a:lstStyle/>
          <a:p>
            <a:r>
              <a:rPr lang="en-GB" dirty="0"/>
              <a:t>Department of Health (2015)The Health and Social Care Act 2008: Code of Practice on the prevention and control of infections and related guidance</a:t>
            </a:r>
          </a:p>
          <a:p>
            <a:r>
              <a:rPr lang="en-GB" dirty="0">
                <a:hlinkClick r:id="rId2"/>
              </a:rPr>
              <a:t>https://www.infectionpreventioncontrol.co.uk/resources/mrsa-policy-for-care-home-settings/</a:t>
            </a:r>
            <a:endParaRPr lang="en-GB" dirty="0"/>
          </a:p>
          <a:p>
            <a:r>
              <a:rPr lang="en-GB" dirty="0">
                <a:hlinkClick r:id="rId3"/>
              </a:rPr>
              <a:t>https://pubmed.ncbi.nlm.nih.gov/9108892/</a:t>
            </a:r>
            <a:endParaRPr lang="en-GB" dirty="0"/>
          </a:p>
          <a:p>
            <a:r>
              <a:rPr lang="en-GB" dirty="0">
                <a:hlinkClick r:id="rId4"/>
              </a:rPr>
              <a:t>https://www.cdc.gov/mrsa/community/index.html</a:t>
            </a:r>
            <a:endParaRPr lang="en-GB" dirty="0"/>
          </a:p>
          <a:p>
            <a:r>
              <a:rPr lang="en-GB" dirty="0">
                <a:hlinkClick r:id="rId5"/>
              </a:rPr>
              <a:t>https://www.gov.uk/government/collections/staphylococcus-aureus-guidance-data-and-analysis</a:t>
            </a:r>
            <a:endParaRPr lang="en-GB" dirty="0"/>
          </a:p>
          <a:p>
            <a:r>
              <a:rPr lang="en-GB"/>
              <a:t>https://cks.nice.org.uk/topics/mrsa-in-primary-care/</a:t>
            </a:r>
            <a:endParaRPr lang="en-GB" dirty="0"/>
          </a:p>
        </p:txBody>
      </p:sp>
      <p:sp>
        <p:nvSpPr>
          <p:cNvPr id="4" name="Text Placeholder 3">
            <a:extLst>
              <a:ext uri="{FF2B5EF4-FFF2-40B4-BE49-F238E27FC236}">
                <a16:creationId xmlns:a16="http://schemas.microsoft.com/office/drawing/2014/main" id="{9CEB45B3-C761-4B33-8456-949EAD91A9F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446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AF81-0284-6644-9CB6-CEC7D3EB4F76}"/>
              </a:ext>
            </a:extLst>
          </p:cNvPr>
          <p:cNvSpPr>
            <a:spLocks noGrp="1"/>
          </p:cNvSpPr>
          <p:nvPr>
            <p:ph type="title"/>
          </p:nvPr>
        </p:nvSpPr>
        <p:spPr/>
        <p:txBody>
          <a:bodyPr/>
          <a:lstStyle/>
          <a:p>
            <a:pPr algn="r"/>
            <a:r>
              <a:rPr lang="en-US" dirty="0"/>
              <a:t>Introduction </a:t>
            </a:r>
            <a:br>
              <a:rPr lang="en-US" dirty="0"/>
            </a:br>
            <a:r>
              <a:rPr lang="en-US" dirty="0" err="1"/>
              <a:t>Colonisation</a:t>
            </a:r>
            <a:r>
              <a:rPr lang="en-US" dirty="0"/>
              <a:t> and infection</a:t>
            </a:r>
            <a:br>
              <a:rPr lang="en-US" dirty="0"/>
            </a:br>
            <a:r>
              <a:rPr lang="en-US" dirty="0"/>
              <a:t>Residents at risk</a:t>
            </a:r>
            <a:br>
              <a:rPr lang="en-US" dirty="0"/>
            </a:br>
            <a:r>
              <a:rPr lang="en-US" dirty="0"/>
              <a:t>Routes of transmission</a:t>
            </a:r>
            <a:br>
              <a:rPr lang="en-US" dirty="0"/>
            </a:br>
            <a:r>
              <a:rPr lang="en-US" dirty="0"/>
              <a:t>Treatment and screening  </a:t>
            </a:r>
            <a:br>
              <a:rPr lang="en-US" dirty="0"/>
            </a:br>
            <a:r>
              <a:rPr lang="en-US" dirty="0"/>
              <a:t>Suppression treatment </a:t>
            </a:r>
            <a:br>
              <a:rPr lang="en-US" dirty="0"/>
            </a:br>
            <a:r>
              <a:rPr lang="en-US" dirty="0"/>
              <a:t>Precautions </a:t>
            </a:r>
            <a:br>
              <a:rPr lang="en-US" dirty="0"/>
            </a:br>
            <a:r>
              <a:rPr lang="en-US" dirty="0"/>
              <a:t>Environmental cleaning </a:t>
            </a:r>
            <a:br>
              <a:rPr lang="en-US" dirty="0"/>
            </a:br>
            <a:r>
              <a:rPr lang="en-US" dirty="0"/>
              <a:t>Transfer of patient </a:t>
            </a:r>
          </a:p>
        </p:txBody>
      </p:sp>
    </p:spTree>
    <p:extLst>
      <p:ext uri="{BB962C8B-B14F-4D97-AF65-F5344CB8AC3E}">
        <p14:creationId xmlns:p14="http://schemas.microsoft.com/office/powerpoint/2010/main" val="18138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70F-932D-DA47-BF49-15C94085A17A}"/>
              </a:ext>
            </a:extLst>
          </p:cNvPr>
          <p:cNvSpPr>
            <a:spLocks noGrp="1"/>
          </p:cNvSpPr>
          <p:nvPr>
            <p:ph type="title"/>
          </p:nvPr>
        </p:nvSpPr>
        <p:spPr/>
        <p:txBody>
          <a:bodyPr/>
          <a:lstStyle/>
          <a:p>
            <a:r>
              <a:rPr lang="en-US" dirty="0"/>
              <a:t>Introduction </a:t>
            </a:r>
          </a:p>
        </p:txBody>
      </p:sp>
      <p:sp>
        <p:nvSpPr>
          <p:cNvPr id="3" name="Text Placeholder 2">
            <a:extLst>
              <a:ext uri="{FF2B5EF4-FFF2-40B4-BE49-F238E27FC236}">
                <a16:creationId xmlns:a16="http://schemas.microsoft.com/office/drawing/2014/main" id="{E9B8C4C5-2729-9541-A00A-FC12B0DB929D}"/>
              </a:ext>
            </a:extLst>
          </p:cNvPr>
          <p:cNvSpPr>
            <a:spLocks noGrp="1"/>
          </p:cNvSpPr>
          <p:nvPr>
            <p:ph type="body" idx="1"/>
          </p:nvPr>
        </p:nvSpPr>
        <p:spPr/>
        <p:txBody>
          <a:bodyPr/>
          <a:lstStyle/>
          <a:p>
            <a:pPr marL="0" indent="0">
              <a:buNone/>
            </a:pPr>
            <a:r>
              <a:rPr lang="en-US" sz="1600" dirty="0"/>
              <a:t>Staphylococcus aureus (SA) is a common bacteria that approximately one in three people carry on the skin or in the nose of healthy people. </a:t>
            </a:r>
          </a:p>
          <a:p>
            <a:pPr marL="0" indent="0">
              <a:buNone/>
            </a:pPr>
            <a:r>
              <a:rPr lang="en-US" sz="1600" dirty="0"/>
              <a:t>If the bacteria invades the skin or deeper tissues, and multiplies, an infection can develop. This can be minor such as pimples, boils or serious such as wound infection, pneumonia or bacteremia. </a:t>
            </a:r>
          </a:p>
          <a:p>
            <a:pPr marL="0" indent="0">
              <a:buNone/>
            </a:pPr>
            <a:r>
              <a:rPr lang="en-US" sz="1600" dirty="0" err="1"/>
              <a:t>Meticillin</a:t>
            </a:r>
            <a:r>
              <a:rPr lang="en-US" sz="1600" dirty="0"/>
              <a:t> (Flucloxacillin one of the antibiotics) is an antibiotic that was commonly used to treat Staphylococcus aureus, until some strains of the bacteria developed resistance to it. These resistant bacteria are called </a:t>
            </a:r>
            <a:r>
              <a:rPr lang="en-US" sz="1600" dirty="0" err="1"/>
              <a:t>Meticillin</a:t>
            </a:r>
            <a:r>
              <a:rPr lang="en-US" sz="1600" dirty="0"/>
              <a:t> Resistant Staphylococcus aureus (MRSA). </a:t>
            </a:r>
          </a:p>
          <a:p>
            <a:pPr marL="0" indent="0">
              <a:buNone/>
            </a:pPr>
            <a:r>
              <a:rPr lang="en-US" sz="1600" dirty="0"/>
              <a:t>MRSA is not usually a risk to healthy people. Research has shown that healthcare workers, who become colonized , have acquired the bacteria through their work, but the MRSA is usually only present for a short time.  Staff who develop recurrent skin and soft tissue infections should seek medical advice. </a:t>
            </a:r>
          </a:p>
          <a:p>
            <a:pPr marL="0" indent="0">
              <a:buNone/>
            </a:pPr>
            <a:endParaRPr lang="en-US" sz="1600" dirty="0"/>
          </a:p>
        </p:txBody>
      </p:sp>
      <p:sp>
        <p:nvSpPr>
          <p:cNvPr id="4" name="Text Placeholder 3">
            <a:extLst>
              <a:ext uri="{FF2B5EF4-FFF2-40B4-BE49-F238E27FC236}">
                <a16:creationId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err="1"/>
              <a:t>Colonisation</a:t>
            </a:r>
            <a:r>
              <a:rPr lang="en-US" dirty="0"/>
              <a:t> and Infection</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pPr marL="0" indent="0">
              <a:buNone/>
            </a:pPr>
            <a:r>
              <a:rPr lang="en-US" sz="1600" b="1" dirty="0" err="1"/>
              <a:t>Colonisation</a:t>
            </a:r>
            <a:r>
              <a:rPr lang="en-US" sz="1600" dirty="0"/>
              <a:t> means that MRSA is present on or in the body without causing an infection. </a:t>
            </a:r>
          </a:p>
          <a:p>
            <a:pPr marL="0" indent="0">
              <a:buNone/>
            </a:pPr>
            <a:r>
              <a:rPr lang="en-US" sz="1600" dirty="0"/>
              <a:t>Up to 33% of the general population at any one time are </a:t>
            </a:r>
            <a:r>
              <a:rPr lang="en-US" sz="1600" dirty="0" err="1"/>
              <a:t>colonised</a:t>
            </a:r>
            <a:r>
              <a:rPr lang="en-US" sz="1600" dirty="0"/>
              <a:t> with Staphylococcus Aureus (SA) including MRSA on areas of their body, e.g. nose, skin, axilla and groin. It can live on healthy bodies without causing harm and most of these people don’t get an infection. Less than 5% of colonizing strains in the who have not been in hospital are </a:t>
            </a:r>
            <a:r>
              <a:rPr lang="en-US" sz="1600" dirty="0" err="1"/>
              <a:t>Meticillin</a:t>
            </a:r>
            <a:r>
              <a:rPr lang="en-US" sz="1600" dirty="0"/>
              <a:t> resistant, but it is more common in vulnerable people who are in contact with the health and social care system.  </a:t>
            </a:r>
          </a:p>
          <a:p>
            <a:pPr marL="0" indent="0">
              <a:buNone/>
            </a:pPr>
            <a:endParaRPr lang="en-US" sz="1600" dirty="0"/>
          </a:p>
          <a:p>
            <a:pPr marL="0" indent="0">
              <a:buNone/>
            </a:pPr>
            <a:r>
              <a:rPr lang="en-US" sz="1600" b="1" dirty="0"/>
              <a:t>Infection</a:t>
            </a:r>
            <a:r>
              <a:rPr lang="en-US" sz="1600" dirty="0"/>
              <a:t> means that the MRSA is present on or in the body causing clinical signs of infection, such as in the case of septicemia or pneumonia, or for example, in a wound causing redness, swelling pain and or discharge.</a:t>
            </a:r>
          </a:p>
          <a:p>
            <a:pPr marL="0" indent="0">
              <a:buNone/>
            </a:pPr>
            <a:r>
              <a:rPr lang="en-US" sz="1600" dirty="0"/>
              <a:t>MRSA infections usually occur in health and social care settings especially vulnerable people. Clinical infection with MRSA occurs either from the residents own resident MRSA if they are colonized or from another person who could be an asymptomatic carrier or have a clinical infection.  </a:t>
            </a:r>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F65C-AB17-496C-B9FF-1AE365AD6725}"/>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EF17585-4444-4FD7-8005-225A4FEDAE9D}"/>
              </a:ext>
            </a:extLst>
          </p:cNvPr>
          <p:cNvPicPr>
            <a:picLocks noChangeAspect="1"/>
          </p:cNvPicPr>
          <p:nvPr/>
        </p:nvPicPr>
        <p:blipFill>
          <a:blip r:embed="rId2"/>
          <a:stretch>
            <a:fillRect/>
          </a:stretch>
        </p:blipFill>
        <p:spPr>
          <a:xfrm>
            <a:off x="5583721" y="1405973"/>
            <a:ext cx="2466975" cy="1847850"/>
          </a:xfrm>
          <a:prstGeom prst="rect">
            <a:avLst/>
          </a:prstGeom>
        </p:spPr>
      </p:pic>
      <p:sp>
        <p:nvSpPr>
          <p:cNvPr id="3" name="Text Placeholder 2">
            <a:extLst>
              <a:ext uri="{FF2B5EF4-FFF2-40B4-BE49-F238E27FC236}">
                <a16:creationId xmlns:a16="http://schemas.microsoft.com/office/drawing/2014/main" id="{5326FCDA-F3CF-4FF7-BB66-27F1B21A56AF}"/>
              </a:ext>
            </a:extLst>
          </p:cNvPr>
          <p:cNvSpPr>
            <a:spLocks noGrp="1"/>
          </p:cNvSpPr>
          <p:nvPr>
            <p:ph type="body" idx="1"/>
          </p:nvPr>
        </p:nvSpPr>
        <p:spPr>
          <a:xfrm>
            <a:off x="-6455207" y="528995"/>
            <a:ext cx="11794112" cy="6088123"/>
          </a:xfrm>
        </p:spPr>
        <p:txBody>
          <a:bodyPr/>
          <a:lstStyle/>
          <a:p>
            <a:endParaRPr lang="en-GB" dirty="0"/>
          </a:p>
        </p:txBody>
      </p:sp>
      <p:sp>
        <p:nvSpPr>
          <p:cNvPr id="4" name="Text Placeholder 3">
            <a:extLst>
              <a:ext uri="{FF2B5EF4-FFF2-40B4-BE49-F238E27FC236}">
                <a16:creationId xmlns:a16="http://schemas.microsoft.com/office/drawing/2014/main" id="{C92D7B2F-E0E9-4BF4-B9EB-655B7F8B0212}"/>
              </a:ext>
            </a:extLst>
          </p:cNvPr>
          <p:cNvSpPr>
            <a:spLocks noGrp="1"/>
          </p:cNvSpPr>
          <p:nvPr>
            <p:ph type="body" sz="quarter" idx="10"/>
          </p:nvPr>
        </p:nvSpPr>
        <p:spPr/>
        <p:txBody>
          <a:bodyPr/>
          <a:lstStyle/>
          <a:p>
            <a:endParaRPr lang="en-GB"/>
          </a:p>
        </p:txBody>
      </p:sp>
      <p:pic>
        <p:nvPicPr>
          <p:cNvPr id="1026" name="Picture 2" descr="MRSA Bacteria Photos 10 | MRSA | CDC">
            <a:extLst>
              <a:ext uri="{FF2B5EF4-FFF2-40B4-BE49-F238E27FC236}">
                <a16:creationId xmlns:a16="http://schemas.microsoft.com/office/drawing/2014/main" id="{C412F165-830A-492D-812F-83AC38337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29" y="1480517"/>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RSA infection - Symptoms and causes - Mayo Clinic">
            <a:extLst>
              <a:ext uri="{FF2B5EF4-FFF2-40B4-BE49-F238E27FC236}">
                <a16:creationId xmlns:a16="http://schemas.microsoft.com/office/drawing/2014/main" id="{F1623A6B-6C01-4EB6-BEE9-3556CA529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678" y="4029986"/>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RSA In Children: Causes, Symptoms, Treatment And Risks">
            <a:extLst>
              <a:ext uri="{FF2B5EF4-FFF2-40B4-BE49-F238E27FC236}">
                <a16:creationId xmlns:a16="http://schemas.microsoft.com/office/drawing/2014/main" id="{F5CD24E9-2385-47C6-92A5-E3C5A1EEB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05" y="3253824"/>
            <a:ext cx="3132814" cy="294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6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Who’s at risk from MRSA?</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r>
              <a:rPr lang="en-US" dirty="0"/>
              <a:t>Residents with an underlying illness </a:t>
            </a:r>
          </a:p>
          <a:p>
            <a:r>
              <a:rPr lang="en-US" dirty="0"/>
              <a:t>Older people – particularly if they have a chronic illness</a:t>
            </a:r>
          </a:p>
          <a:p>
            <a:r>
              <a:rPr lang="en-US" dirty="0"/>
              <a:t>Those with open wounds or who have had major surgery </a:t>
            </a:r>
          </a:p>
          <a:p>
            <a:r>
              <a:rPr lang="en-US" dirty="0"/>
              <a:t>Residents with invasive devises such as urinary catheters </a:t>
            </a:r>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DB4-393B-421D-872E-389AAE905017}"/>
              </a:ext>
            </a:extLst>
          </p:cNvPr>
          <p:cNvSpPr>
            <a:spLocks noGrp="1"/>
          </p:cNvSpPr>
          <p:nvPr>
            <p:ph type="title"/>
          </p:nvPr>
        </p:nvSpPr>
        <p:spPr/>
        <p:txBody>
          <a:bodyPr/>
          <a:lstStyle/>
          <a:p>
            <a:r>
              <a:rPr lang="en-GB" dirty="0"/>
              <a:t>Routes of transmission </a:t>
            </a:r>
          </a:p>
        </p:txBody>
      </p:sp>
      <p:sp>
        <p:nvSpPr>
          <p:cNvPr id="3" name="Text Placeholder 2">
            <a:extLst>
              <a:ext uri="{FF2B5EF4-FFF2-40B4-BE49-F238E27FC236}">
                <a16:creationId xmlns:a16="http://schemas.microsoft.com/office/drawing/2014/main" id="{DBF5F277-CC87-4B48-889D-FA7AC7F7388C}"/>
              </a:ext>
            </a:extLst>
          </p:cNvPr>
          <p:cNvSpPr>
            <a:spLocks noGrp="1"/>
          </p:cNvSpPr>
          <p:nvPr>
            <p:ph type="body" idx="1"/>
          </p:nvPr>
        </p:nvSpPr>
        <p:spPr/>
        <p:txBody>
          <a:bodyPr/>
          <a:lstStyle/>
          <a:p>
            <a:r>
              <a:rPr lang="en-GB" dirty="0"/>
              <a:t>Direct spread via hands of staff or residents </a:t>
            </a:r>
          </a:p>
          <a:p>
            <a:r>
              <a:rPr lang="en-GB" dirty="0"/>
              <a:t>Equipment that has not been appropriately decontaminated</a:t>
            </a:r>
          </a:p>
          <a:p>
            <a:r>
              <a:rPr lang="en-GB" dirty="0"/>
              <a:t>Environmental contamination (Staphylococci that spread into the environment may survive for long periods in dust)</a:t>
            </a:r>
          </a:p>
        </p:txBody>
      </p:sp>
      <p:sp>
        <p:nvSpPr>
          <p:cNvPr id="4" name="Text Placeholder 3">
            <a:extLst>
              <a:ext uri="{FF2B5EF4-FFF2-40B4-BE49-F238E27FC236}">
                <a16:creationId xmlns:a16="http://schemas.microsoft.com/office/drawing/2014/main" id="{E7494DBB-D94B-471E-8592-E14DF1175041}"/>
              </a:ext>
            </a:extLst>
          </p:cNvPr>
          <p:cNvSpPr>
            <a:spLocks noGrp="1"/>
          </p:cNvSpPr>
          <p:nvPr>
            <p:ph type="body" sz="quarter" idx="10"/>
          </p:nvPr>
        </p:nvSpPr>
        <p:spPr/>
        <p:txBody>
          <a:bodyPr/>
          <a:lstStyle/>
          <a:p>
            <a:endParaRPr lang="en-GB"/>
          </a:p>
        </p:txBody>
      </p:sp>
      <p:pic>
        <p:nvPicPr>
          <p:cNvPr id="6" name="Picture 5" descr="A close-up of a human hand&#10;&#10;Description automatically generated with low confidence">
            <a:extLst>
              <a:ext uri="{FF2B5EF4-FFF2-40B4-BE49-F238E27FC236}">
                <a16:creationId xmlns:a16="http://schemas.microsoft.com/office/drawing/2014/main" id="{15E0033D-51CC-400F-AA79-062AAC075B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0" y="4543743"/>
            <a:ext cx="2857500" cy="1609725"/>
          </a:xfrm>
          <a:prstGeom prst="rect">
            <a:avLst/>
          </a:prstGeom>
        </p:spPr>
      </p:pic>
      <p:sp>
        <p:nvSpPr>
          <p:cNvPr id="7" name="TextBox 6">
            <a:extLst>
              <a:ext uri="{FF2B5EF4-FFF2-40B4-BE49-F238E27FC236}">
                <a16:creationId xmlns:a16="http://schemas.microsoft.com/office/drawing/2014/main" id="{9396C5DB-B412-4761-9802-0CC3DFA46757}"/>
              </a:ext>
            </a:extLst>
          </p:cNvPr>
          <p:cNvSpPr txBox="1"/>
          <p:nvPr/>
        </p:nvSpPr>
        <p:spPr>
          <a:xfrm>
            <a:off x="4572000" y="6153468"/>
            <a:ext cx="2857500" cy="230832"/>
          </a:xfrm>
          <a:prstGeom prst="rect">
            <a:avLst/>
          </a:prstGeom>
          <a:noFill/>
        </p:spPr>
        <p:txBody>
          <a:bodyPr wrap="square" rtlCol="0">
            <a:spAutoFit/>
          </a:bodyPr>
          <a:lstStyle/>
          <a:p>
            <a:r>
              <a:rPr lang="en-GB" sz="900">
                <a:hlinkClick r:id="rId3" tooltip="https://www.susanlebelyoung.com/life-unwound-handwashing-as-pause/"/>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238814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206-83DC-4FDB-BF19-CB4CABEA5754}"/>
              </a:ext>
            </a:extLst>
          </p:cNvPr>
          <p:cNvSpPr>
            <a:spLocks noGrp="1"/>
          </p:cNvSpPr>
          <p:nvPr>
            <p:ph type="title"/>
          </p:nvPr>
        </p:nvSpPr>
        <p:spPr/>
        <p:txBody>
          <a:bodyPr/>
          <a:lstStyle/>
          <a:p>
            <a:r>
              <a:rPr lang="en-GB" dirty="0"/>
              <a:t>Treatment and Screening </a:t>
            </a:r>
          </a:p>
        </p:txBody>
      </p:sp>
      <p:sp>
        <p:nvSpPr>
          <p:cNvPr id="3" name="Text Placeholder 2">
            <a:extLst>
              <a:ext uri="{FF2B5EF4-FFF2-40B4-BE49-F238E27FC236}">
                <a16:creationId xmlns:a16="http://schemas.microsoft.com/office/drawing/2014/main" id="{AEA615E3-255C-46E5-8C15-F56B7A1ED4B8}"/>
              </a:ext>
            </a:extLst>
          </p:cNvPr>
          <p:cNvSpPr>
            <a:spLocks noGrp="1"/>
          </p:cNvSpPr>
          <p:nvPr>
            <p:ph type="body" idx="1"/>
          </p:nvPr>
        </p:nvSpPr>
        <p:spPr/>
        <p:txBody>
          <a:bodyPr/>
          <a:lstStyle/>
          <a:p>
            <a:pPr marL="0" indent="0">
              <a:buNone/>
            </a:pPr>
            <a:r>
              <a:rPr lang="en-GB" dirty="0"/>
              <a:t>Any treatment required will be on an individual basis. Antibiotic treatment will only be prescribed if there are clinical signs of infection. Residents who are colonised with MRSA i.e. no signs of infection, do not usually require antibiotic treatment.  </a:t>
            </a:r>
          </a:p>
          <a:p>
            <a:pPr marL="0" indent="0">
              <a:buNone/>
            </a:pPr>
            <a:r>
              <a:rPr lang="en-GB" dirty="0"/>
              <a:t>Screening is not usually undertaken in care homes but usually done in hospital settings. </a:t>
            </a:r>
          </a:p>
          <a:p>
            <a:pPr marL="0" indent="0">
              <a:buNone/>
            </a:pPr>
            <a:r>
              <a:rPr lang="en-GB" dirty="0"/>
              <a:t>If a positive result is diagnosed after a resident has been discharged from hospital the GP will be informed, and if appropriate will prescribe suppression treatment. </a:t>
            </a:r>
          </a:p>
          <a:p>
            <a:pPr marL="0" indent="0">
              <a:buNone/>
            </a:pPr>
            <a:r>
              <a:rPr lang="en-GB" dirty="0"/>
              <a:t>Screening swabs following suppression treatment are not required for residents in the community. </a:t>
            </a:r>
          </a:p>
        </p:txBody>
      </p:sp>
      <p:sp>
        <p:nvSpPr>
          <p:cNvPr id="4" name="Text Placeholder 3">
            <a:extLst>
              <a:ext uri="{FF2B5EF4-FFF2-40B4-BE49-F238E27FC236}">
                <a16:creationId xmlns:a16="http://schemas.microsoft.com/office/drawing/2014/main" id="{056BB8F0-1C7C-4450-9545-9D57BFDCA83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6949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63CB-EC6A-49DE-BFC3-B464BBAACA7F}"/>
              </a:ext>
            </a:extLst>
          </p:cNvPr>
          <p:cNvSpPr>
            <a:spLocks noGrp="1"/>
          </p:cNvSpPr>
          <p:nvPr>
            <p:ph type="title"/>
          </p:nvPr>
        </p:nvSpPr>
        <p:spPr/>
        <p:txBody>
          <a:bodyPr/>
          <a:lstStyle/>
          <a:p>
            <a:r>
              <a:rPr lang="en-GB" dirty="0"/>
              <a:t>Suppression Treatment </a:t>
            </a:r>
          </a:p>
        </p:txBody>
      </p:sp>
      <p:sp>
        <p:nvSpPr>
          <p:cNvPr id="3" name="Text Placeholder 2">
            <a:extLst>
              <a:ext uri="{FF2B5EF4-FFF2-40B4-BE49-F238E27FC236}">
                <a16:creationId xmlns:a16="http://schemas.microsoft.com/office/drawing/2014/main" id="{534F815C-7078-424C-9A17-53FABAF02B08}"/>
              </a:ext>
            </a:extLst>
          </p:cNvPr>
          <p:cNvSpPr>
            <a:spLocks noGrp="1"/>
          </p:cNvSpPr>
          <p:nvPr>
            <p:ph type="body" idx="1"/>
          </p:nvPr>
        </p:nvSpPr>
        <p:spPr/>
        <p:txBody>
          <a:bodyPr/>
          <a:lstStyle/>
          <a:p>
            <a:pPr marL="0" indent="0">
              <a:buNone/>
            </a:pPr>
            <a:r>
              <a:rPr lang="en-GB" b="1" dirty="0"/>
              <a:t>Body and Hair Treatment </a:t>
            </a:r>
          </a:p>
          <a:p>
            <a:r>
              <a:rPr lang="en-GB" dirty="0"/>
              <a:t>An antibacterial solution for body and hair treatment, Octanisan is used for five days. Hair needs to be washed in the solution twice through the week. The solution needs to be applied directly onto the skin and not watered down prior to going on the skin. </a:t>
            </a:r>
          </a:p>
          <a:p>
            <a:endParaRPr lang="en-GB" dirty="0"/>
          </a:p>
          <a:p>
            <a:pPr marL="0" indent="0">
              <a:buNone/>
            </a:pPr>
            <a:r>
              <a:rPr lang="en-GB" b="1" dirty="0"/>
              <a:t>Nasal Treatment </a:t>
            </a:r>
          </a:p>
          <a:p>
            <a:r>
              <a:rPr lang="en-GB" dirty="0"/>
              <a:t>Nasal Mupirocin 2% ointment or Bactroban should be used three times a day for 5 days.</a:t>
            </a:r>
          </a:p>
          <a:p>
            <a:r>
              <a:rPr lang="en-GB" dirty="0"/>
              <a:t>For residents who have a resistance to Mupirocin, Naseptin nasal ointment should be used 4 times a day for 10 days . </a:t>
            </a:r>
          </a:p>
          <a:p>
            <a:pPr marL="0" indent="0">
              <a:buNone/>
            </a:pPr>
            <a:endParaRPr lang="en-GB" dirty="0"/>
          </a:p>
          <a:p>
            <a:pPr marL="0" indent="0">
              <a:buNone/>
            </a:pPr>
            <a:r>
              <a:rPr lang="en-GB" dirty="0"/>
              <a:t>Skin, hair and nasal treatments should be commenced on the same day. </a:t>
            </a:r>
          </a:p>
          <a:p>
            <a:endParaRPr lang="en-GB" dirty="0"/>
          </a:p>
        </p:txBody>
      </p:sp>
      <p:sp>
        <p:nvSpPr>
          <p:cNvPr id="4" name="Text Placeholder 3">
            <a:extLst>
              <a:ext uri="{FF2B5EF4-FFF2-40B4-BE49-F238E27FC236}">
                <a16:creationId xmlns:a16="http://schemas.microsoft.com/office/drawing/2014/main" id="{FF330844-9826-48A9-A2FE-49A1FA32022B}"/>
              </a:ext>
            </a:extLst>
          </p:cNvPr>
          <p:cNvSpPr>
            <a:spLocks noGrp="1"/>
          </p:cNvSpPr>
          <p:nvPr>
            <p:ph type="body" sz="quarter" idx="10"/>
          </p:nvPr>
        </p:nvSpPr>
        <p:spPr/>
        <p:txBody>
          <a:bodyPr/>
          <a:lstStyle/>
          <a:p>
            <a:endParaRPr lang="en-GB"/>
          </a:p>
        </p:txBody>
      </p:sp>
      <p:pic>
        <p:nvPicPr>
          <p:cNvPr id="6" name="Picture 5" descr="A person sleeping with a cat&#10;&#10;Description automatically generated with medium confidence">
            <a:extLst>
              <a:ext uri="{FF2B5EF4-FFF2-40B4-BE49-F238E27FC236}">
                <a16:creationId xmlns:a16="http://schemas.microsoft.com/office/drawing/2014/main" id="{094A702C-3FCD-4639-81D1-53871C96FE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76985" y="2464904"/>
            <a:ext cx="934278" cy="1800703"/>
          </a:xfrm>
          <a:prstGeom prst="rect">
            <a:avLst/>
          </a:prstGeom>
        </p:spPr>
      </p:pic>
    </p:spTree>
    <p:extLst>
      <p:ext uri="{BB962C8B-B14F-4D97-AF65-F5344CB8AC3E}">
        <p14:creationId xmlns:p14="http://schemas.microsoft.com/office/powerpoint/2010/main" val="3985451899"/>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TotalTime>
  <Words>1267</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Office Theme</vt:lpstr>
      <vt:lpstr>MRSA </vt:lpstr>
      <vt:lpstr>Introduction  Colonisation and infection Residents at risk Routes of transmission Treatment and screening   Suppression treatment  Precautions  Environmental cleaning  Transfer of patient </vt:lpstr>
      <vt:lpstr>Introduction </vt:lpstr>
      <vt:lpstr>Colonisation and Infection</vt:lpstr>
      <vt:lpstr>PowerPoint Presentation</vt:lpstr>
      <vt:lpstr>Who’s at risk from MRSA?</vt:lpstr>
      <vt:lpstr>Routes of transmission </vt:lpstr>
      <vt:lpstr>Treatment and Screening </vt:lpstr>
      <vt:lpstr>Suppression Treatment </vt:lpstr>
      <vt:lpstr>Precautions </vt:lpstr>
      <vt:lpstr>Precautions </vt:lpstr>
      <vt:lpstr>Precautions</vt:lpstr>
      <vt:lpstr>Environmental Cleaning </vt:lpstr>
      <vt:lpstr>Transfer of Resident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57</cp:revision>
  <dcterms:created xsi:type="dcterms:W3CDTF">2021-04-23T12:44:38Z</dcterms:created>
  <dcterms:modified xsi:type="dcterms:W3CDTF">2022-06-17T10:50:01Z</dcterms:modified>
</cp:coreProperties>
</file>